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1"/>
  </p:notesMasterIdLst>
  <p:sldIdLst>
    <p:sldId id="256" r:id="rId2"/>
    <p:sldId id="303" r:id="rId3"/>
    <p:sldId id="304" r:id="rId4"/>
    <p:sldId id="305" r:id="rId5"/>
    <p:sldId id="284" r:id="rId6"/>
    <p:sldId id="353" r:id="rId7"/>
    <p:sldId id="285" r:id="rId8"/>
    <p:sldId id="286" r:id="rId9"/>
    <p:sldId id="354" r:id="rId10"/>
    <p:sldId id="287" r:id="rId11"/>
    <p:sldId id="288" r:id="rId12"/>
    <p:sldId id="355" r:id="rId13"/>
    <p:sldId id="289" r:id="rId14"/>
    <p:sldId id="290" r:id="rId15"/>
    <p:sldId id="291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6" r:id="rId32"/>
    <p:sldId id="327" r:id="rId33"/>
    <p:sldId id="330" r:id="rId34"/>
    <p:sldId id="331" r:id="rId35"/>
    <p:sldId id="332" r:id="rId36"/>
    <p:sldId id="333" r:id="rId37"/>
    <p:sldId id="334" r:id="rId38"/>
    <p:sldId id="335" r:id="rId39"/>
    <p:sldId id="336" r:id="rId40"/>
    <p:sldId id="337" r:id="rId41"/>
    <p:sldId id="338" r:id="rId42"/>
    <p:sldId id="339" r:id="rId43"/>
    <p:sldId id="340" r:id="rId44"/>
    <p:sldId id="347" r:id="rId45"/>
    <p:sldId id="348" r:id="rId46"/>
    <p:sldId id="349" r:id="rId47"/>
    <p:sldId id="350" r:id="rId48"/>
    <p:sldId id="351" r:id="rId49"/>
    <p:sldId id="352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97" autoAdjust="0"/>
    <p:restoredTop sz="94961" autoAdjust="0"/>
  </p:normalViewPr>
  <p:slideViewPr>
    <p:cSldViewPr snapToGrid="0">
      <p:cViewPr varScale="1">
        <p:scale>
          <a:sx n="78" d="100"/>
          <a:sy n="78" d="100"/>
        </p:scale>
        <p:origin x="36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jpeg>
</file>

<file path=ppt/media/image2.png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968C49-1136-4CD6-BF84-09BF06A9E6ED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932FD0-8EFD-48B5-A1D0-1004723EE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157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1E9AAAAB-9044-43EA-8EC9-2A08A8619C5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2227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19E2B343-D10E-47D0-BCF3-594CB4BCE8DB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2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22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22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358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2A6952A4-3998-4532-AD49-43A8151E084D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349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349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2890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B529B25F-FD8F-4F41-A699-02922621CFE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4515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6C194CB-9264-46C7-A143-202309986704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23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451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451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871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914EA11B-959E-4C48-97A1-40C5EA65B3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6563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FFBD89CC-75E1-407C-AD90-E2AABB62AFC1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24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656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656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Times New Roman" panose="02020603050405020304" pitchFamily="18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639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8010C5EB-BFA6-4646-9A1B-AD8691F36B9B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758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758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1874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453CE0F7-E341-484F-AFED-08FEFD847793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861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861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210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E013664-5F72-44F2-82CB-FBF8C6DB83AC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963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963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146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C7770EF9-9675-4E2A-B0F4-4D3EDF3934C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065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066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2223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2A95435E-1588-46CE-8BBA-CFA540B824F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16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16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2243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4859E31C-7355-4571-85BE-BFE5632B363C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270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7660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41C30641-E44F-482F-B8C6-FF2379307CFE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5779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4A2BBB09-6395-4F87-AB13-B18C584CA323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31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578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578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23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93D19127-9972-42F0-BA93-BABDA5516A6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325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3408E616-7D65-4EE1-A489-1C244B7C3DFC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3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325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325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4737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C67DA7E5-4894-4232-8B64-52D2A6826E6A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6803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2A8F70C9-911B-47C0-B457-DC1FF36D75A0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32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680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680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7741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FE0A985B-DC10-4F95-B58C-3BDCBB5DA19E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9875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E8828809-5A7B-443B-B68A-D1CAF6C4E8EF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33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987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987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0730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D00349BD-676E-4878-8E2A-4F465FC414DE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089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090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1931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58A7560C-FCC1-4062-ABC0-4C9B07B377E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192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2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6118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7A3BF2C5-70FE-48FB-B202-8AF8ACCA5671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294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294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3086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F8B27082-7AEC-4D8E-8101-A5290FC59D66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397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39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0619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DC9E8269-E8CF-46EC-BC4B-0E84C5A9E792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499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499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5206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2187E551-3B32-44F9-B445-338F718A339D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39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601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7318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25DF321-A77C-4A10-8BC3-2DFA1BA7FC3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70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70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Times New Roman" panose="02020603050405020304" pitchFamily="18" charset="0"/>
              <a:cs typeface="DejaVu Sans" charset="0"/>
            </a:endParaRPr>
          </a:p>
        </p:txBody>
      </p:sp>
      <p:sp>
        <p:nvSpPr>
          <p:cNvPr id="87045" name="Text Box 3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CA23461C-DE44-44D4-8CAC-B611BBA05EE5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algn="r" eaLnBrk="1" hangingPunct="1">
                <a:buClrTx/>
                <a:buFontTx/>
                <a:buNone/>
              </a:pPr>
              <a:t>40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1540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5F238743-4B37-4A26-8C18-D700DA5EF42B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806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806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857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5A07C0E-E0AE-461A-81E1-F9CAA9EFEF31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4275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34B582FD-1034-4335-9141-3CD7E63BB101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4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427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427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5150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0319B33B-39B1-4C6B-BAC5-C6D0442D714F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9091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909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9016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63C43C7D-9E35-4FA8-A2FC-5066FB21393B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011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011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7852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61678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5150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8411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4417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6947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3C7C124B-8135-479B-9021-BC80B0643FC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49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72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381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87E7CE21-FE87-4357-AF48-CF1AAD9380CF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734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734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945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A113BE92-A81B-4D25-84EE-565BFF205B0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837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D8BD7042-00C8-4D6B-9846-A5CCC98435B1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>
                <a:buClrTx/>
                <a:buFontTx/>
                <a:buNone/>
              </a:pPr>
              <a:t>17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837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837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altLang="en-US">
              <a:latin typeface="Calibri" panose="020F0502020204030204" pitchFamily="34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737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5AACAFAC-1AA3-423F-9454-B5CEF8CA690A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939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939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311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AF543086-7E25-4454-8FA2-CD8B98E7F18C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19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041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042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425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66E7217D-C837-4629-BC3F-AEEFBBDC7A83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14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752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/>
            <a:fld id="{20071D87-650C-4A7B-B5D9-631A9746957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pPr eaLnBrk="1" hangingPunct="1"/>
              <a:t>21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2467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1237" cy="3427413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246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60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BC55-5864-427B-84CF-6441AA82B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745" y="1205037"/>
            <a:ext cx="7744993" cy="2541336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2BDB-18E0-4991-A6F2-7AD54201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745" y="3949332"/>
            <a:ext cx="7744993" cy="2006735"/>
          </a:xfrm>
        </p:spPr>
        <p:txBody>
          <a:bodyPr>
            <a:normAutofit/>
          </a:bodyPr>
          <a:lstStyle>
            <a:lvl1pPr marL="0" indent="0" algn="l">
              <a:buNone/>
              <a:defRPr sz="20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0ABC6-907E-47DE-8E40-61F2DD1B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B158-6097-43A1-90B6-406F93670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E077-FF20-4DD9-92B5-EE1C4D61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2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071ABCB-C306-49F0-8D5D-0B890583C1CE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A67F94-2250-4B3A-8424-1BC0A0BCB3FF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B942D8-95BE-4CFD-BFCC-26209EC192CE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DF6499A-D398-4CBC-AA22-4277539430FC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91493C-6480-4A3F-8836-1727CBA3C849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6BFEE-D3D9-4B18-BA88-49F7C7D2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6" y="959587"/>
            <a:ext cx="9076329" cy="10642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A5BD3-1A63-4F94-ADFA-5CA2A414D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148186" y="2248257"/>
            <a:ext cx="9076329" cy="365015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1888E-6FA1-446E-A77C-7D26923F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3313F-58CA-4397-A3B4-71B068D1E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6AB3-89E2-4B6A-A5F3-3FB781C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9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BC2869-B8E0-44C7-801E-BA0C2C1B5E82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7CEB8F-94FA-4A87-AA80-066173AA5C5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F9817E-A26F-4D7B-82A1-FA647EE4C86F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E734839-B51C-4112-A4D8-DDFCB7F84A6F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DFF651-C17F-4B2C-A962-32FA4958BCFA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B263D-CDF8-431B-A5D1-96876491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31030" y="866253"/>
            <a:ext cx="2222769" cy="531071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B9BE-E660-4F3A-ABA1-86667DC13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6253"/>
            <a:ext cx="8164286" cy="531071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82700-F509-4302-AE0E-6CC56401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BD63-5B0C-4FB3-8434-8EA1A84F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3E9EB-019B-4F03-8147-D6CBA6B1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59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609600"/>
            <a:ext cx="10972800" cy="495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0" y="6377355"/>
            <a:ext cx="16256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18400" y="6377355"/>
            <a:ext cx="3860800" cy="365125"/>
          </a:xfrm>
          <a:prstGeom prst="rect">
            <a:avLst/>
          </a:prstGeom>
        </p:spPr>
        <p:txBody>
          <a:bodyPr/>
          <a:lstStyle>
            <a:lvl1pPr algn="r">
              <a:defRPr sz="1400">
                <a:solidFill>
                  <a:schemeClr val="bg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4400" y="6362701"/>
            <a:ext cx="812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/>
                </a:solidFill>
                <a:latin typeface="+mj-lt"/>
              </a:defRPr>
            </a:lvl1pPr>
          </a:lstStyle>
          <a:p>
            <a:pPr algn="r"/>
            <a:r>
              <a:rPr lang="en-US" dirty="0"/>
              <a:t>| </a:t>
            </a:r>
            <a:fld id="{BA13C625-9B67-4A70-A9C3-06D9E61B09A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439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1C13-CF9D-4E82-A5B4-91008DCD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FD2-89E8-4415-ADF7-22F4A4C2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CBBFF-8889-497F-B4CA-A031E8DD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8DAF-985B-4BB4-ADA9-02EA979F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10DBC-42B5-46AB-B36A-B39128E6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02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B6E7-01C8-4375-B7C7-596CD119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83229"/>
            <a:ext cx="8214179" cy="33031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1675-8F3E-47CC-9573-D853C506D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95900"/>
            <a:ext cx="8214179" cy="7937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9F49-690E-49EC-BD41-75A18C9E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C9E70-1401-468E-97DE-4255CA222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E14C-9127-4582-A006-2AEA93AF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70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4DF9-FA60-4E7B-BDE8-C0F9AFE6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1133-890E-4E96-AEDD-0F921E26F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6745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763B4-4987-4303-9640-54B67DD75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74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4AAD8-D444-410E-98EC-4707690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F01E-6867-4604-8B58-F65BCC82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43D87-0EC8-43C7-9D1B-46DB5212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978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05AE-70FD-4CEE-BDFB-D5C0A3D35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5" y="960120"/>
            <a:ext cx="9196928" cy="106070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91E2-4532-4D16-827E-4DB0688F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153" y="2062842"/>
            <a:ext cx="4445899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B53BE-9EDA-4D07-A042-0D101FAB9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745" y="2882837"/>
            <a:ext cx="4446642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FDFC1-7510-4F8E-A831-ABA33D977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5280" y="2062842"/>
            <a:ext cx="4467794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A42F0-9A48-4946-8BA8-394CBF01A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868" y="2882837"/>
            <a:ext cx="4468541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C563-D319-494F-AA63-0BDF1D25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2F4FE-433A-42F6-8A73-AD843352B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75352-FC7F-4BA8-940F-2F920C28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24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3FB5-4B13-4412-9F42-62450D6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7ECA-0E5D-4DD2-B664-DF351875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2406B-A925-466A-AF79-D0A4E0EA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1B050-D381-4E1A-88DD-361F0EE9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448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BF592-6A15-4999-ACFA-A535A113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9EFC1-AD45-4610-8FC6-2058F55E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DF506-CFF9-4BD2-8D76-33779277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70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7674-EAFF-4CAE-A685-8AEA617D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94014"/>
            <a:ext cx="3932237" cy="143691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A185-E15D-46FD-A4FB-709A8B5D0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4014"/>
            <a:ext cx="6172200" cy="47670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086F7-5F48-40D6-B4E3-1347EA21B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2"/>
            <a:ext cx="3932237" cy="32509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4FC41-0A32-438D-9A47-F932AB49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0F85D-CB6B-48E8-B56F-81472CE9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120E-E239-4B93-AC67-210D23B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39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F02C-5A08-45D4-AFE1-8EF0E6DE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65120"/>
            <a:ext cx="3932237" cy="146580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EF863-20E6-4CF9-A179-0A2A52E5F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FB1A-5B7E-45DA-9713-0CD8E3121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4"/>
            <a:ext cx="3932237" cy="32509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D67F-901E-4423-A48F-41F00ECA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4982-0749-4F34-A4DB-DDC12BD4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38447-AEAF-40D9-B3D3-94404C14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11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</a:extLst>
          </p:cNvPr>
          <p:cNvGrpSpPr/>
          <p:nvPr/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1B74D-DF90-4993-88AE-4D05C91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959587"/>
            <a:ext cx="9076329" cy="1064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B3DE9-A495-4E75-819D-E0B2E550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744" y="2248257"/>
            <a:ext cx="9076329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30AC-DB07-423B-A52A-0065639AF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66975" y="6356350"/>
            <a:ext cx="2960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AFC9-FA18-4C55-8C92-B17603CAE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6745" y="501128"/>
            <a:ext cx="33113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A493-61FB-4764-90B6-8CC218A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9498" y="6356350"/>
            <a:ext cx="515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  <p:sldLayoutId id="2147483672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150000"/>
        <a:buFont typeface="Goudy Old Style" panose="02020502050305020303" pitchFamily="18" charset="0"/>
        <a:buChar char="∙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7AAEFC-156E-1144-8D57-FBE2CD3B6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hite structure">
            <a:extLst>
              <a:ext uri="{FF2B5EF4-FFF2-40B4-BE49-F238E27FC236}">
                <a16:creationId xmlns:a16="http://schemas.microsoft.com/office/drawing/2014/main" id="{C59A77E4-1AD6-0CEC-D494-35A5030DB8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24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AF0997A-7C0F-4AD2-BA90-5FE341A17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7594" y="805231"/>
            <a:ext cx="3876811" cy="5245563"/>
          </a:xfrm>
          <a:custGeom>
            <a:avLst/>
            <a:gdLst>
              <a:gd name="connsiteX0" fmla="*/ 1941583 w 3876811"/>
              <a:gd name="connsiteY0" fmla="*/ 0 h 5245563"/>
              <a:gd name="connsiteX1" fmla="*/ 2111641 w 3876811"/>
              <a:gd name="connsiteY1" fmla="*/ 149097 h 5245563"/>
              <a:gd name="connsiteX2" fmla="*/ 3370493 w 3876811"/>
              <a:gd name="connsiteY2" fmla="*/ 774451 h 5245563"/>
              <a:gd name="connsiteX3" fmla="*/ 3876811 w 3876811"/>
              <a:gd name="connsiteY3" fmla="*/ 1854684 h 5245563"/>
              <a:gd name="connsiteX4" fmla="*/ 3876811 w 3876811"/>
              <a:gd name="connsiteY4" fmla="*/ 2019920 h 5245563"/>
              <a:gd name="connsiteX5" fmla="*/ 3876811 w 3876811"/>
              <a:gd name="connsiteY5" fmla="*/ 2491569 h 5245563"/>
              <a:gd name="connsiteX6" fmla="*/ 3876811 w 3876811"/>
              <a:gd name="connsiteY6" fmla="*/ 2753995 h 5245563"/>
              <a:gd name="connsiteX7" fmla="*/ 3876811 w 3876811"/>
              <a:gd name="connsiteY7" fmla="*/ 3115353 h 5245563"/>
              <a:gd name="connsiteX8" fmla="*/ 3876811 w 3876811"/>
              <a:gd name="connsiteY8" fmla="*/ 3390879 h 5245563"/>
              <a:gd name="connsiteX9" fmla="*/ 3370493 w 3876811"/>
              <a:gd name="connsiteY9" fmla="*/ 4471114 h 5245563"/>
              <a:gd name="connsiteX10" fmla="*/ 2111639 w 3876811"/>
              <a:gd name="connsiteY10" fmla="*/ 5096465 h 5245563"/>
              <a:gd name="connsiteX11" fmla="*/ 1935228 w 3876811"/>
              <a:gd name="connsiteY11" fmla="*/ 5245563 h 5245563"/>
              <a:gd name="connsiteX12" fmla="*/ 1765171 w 3876811"/>
              <a:gd name="connsiteY12" fmla="*/ 5096465 h 5245563"/>
              <a:gd name="connsiteX13" fmla="*/ 506317 w 3876811"/>
              <a:gd name="connsiteY13" fmla="*/ 4471114 h 5245563"/>
              <a:gd name="connsiteX14" fmla="*/ 0 w 3876811"/>
              <a:gd name="connsiteY14" fmla="*/ 3390879 h 5245563"/>
              <a:gd name="connsiteX15" fmla="*/ 0 w 3876811"/>
              <a:gd name="connsiteY15" fmla="*/ 3115353 h 5245563"/>
              <a:gd name="connsiteX16" fmla="*/ 0 w 3876811"/>
              <a:gd name="connsiteY16" fmla="*/ 2753995 h 5245563"/>
              <a:gd name="connsiteX17" fmla="*/ 0 w 3876811"/>
              <a:gd name="connsiteY17" fmla="*/ 2491569 h 5245563"/>
              <a:gd name="connsiteX18" fmla="*/ 0 w 3876811"/>
              <a:gd name="connsiteY18" fmla="*/ 2019920 h 5245563"/>
              <a:gd name="connsiteX19" fmla="*/ 0 w 3876811"/>
              <a:gd name="connsiteY19" fmla="*/ 1854684 h 5245563"/>
              <a:gd name="connsiteX20" fmla="*/ 506318 w 3876811"/>
              <a:gd name="connsiteY20" fmla="*/ 774451 h 5245563"/>
              <a:gd name="connsiteX21" fmla="*/ 1765173 w 3876811"/>
              <a:gd name="connsiteY21" fmla="*/ 149097 h 524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76811" h="5245563">
                <a:moveTo>
                  <a:pt x="1941583" y="0"/>
                </a:moveTo>
                <a:lnTo>
                  <a:pt x="2111641" y="149097"/>
                </a:lnTo>
                <a:cubicBezTo>
                  <a:pt x="2533315" y="474958"/>
                  <a:pt x="3008487" y="564716"/>
                  <a:pt x="3370493" y="774451"/>
                </a:cubicBezTo>
                <a:cubicBezTo>
                  <a:pt x="3718590" y="1017851"/>
                  <a:pt x="3876811" y="1296993"/>
                  <a:pt x="3876811" y="1854684"/>
                </a:cubicBezTo>
                <a:lnTo>
                  <a:pt x="3876811" y="2019920"/>
                </a:lnTo>
                <a:lnTo>
                  <a:pt x="3876811" y="2491569"/>
                </a:lnTo>
                <a:lnTo>
                  <a:pt x="3876811" y="2753995"/>
                </a:lnTo>
                <a:lnTo>
                  <a:pt x="3876811" y="3115353"/>
                </a:lnTo>
                <a:lnTo>
                  <a:pt x="3876811" y="3390879"/>
                </a:lnTo>
                <a:cubicBezTo>
                  <a:pt x="3876811" y="3948571"/>
                  <a:pt x="3718588" y="4227713"/>
                  <a:pt x="3370493" y="4471114"/>
                </a:cubicBezTo>
                <a:cubicBezTo>
                  <a:pt x="3008484" y="4680847"/>
                  <a:pt x="2533312" y="4770605"/>
                  <a:pt x="2111639" y="5096465"/>
                </a:cubicBezTo>
                <a:lnTo>
                  <a:pt x="1935228" y="5245563"/>
                </a:lnTo>
                <a:lnTo>
                  <a:pt x="1765171" y="5096465"/>
                </a:lnTo>
                <a:cubicBezTo>
                  <a:pt x="1343496" y="4770605"/>
                  <a:pt x="868325" y="4680847"/>
                  <a:pt x="506317" y="4471114"/>
                </a:cubicBezTo>
                <a:cubicBezTo>
                  <a:pt x="158223" y="4227713"/>
                  <a:pt x="0" y="3948571"/>
                  <a:pt x="0" y="3390879"/>
                </a:cubicBezTo>
                <a:lnTo>
                  <a:pt x="0" y="3115353"/>
                </a:lnTo>
                <a:lnTo>
                  <a:pt x="0" y="2753995"/>
                </a:lnTo>
                <a:lnTo>
                  <a:pt x="0" y="2491569"/>
                </a:lnTo>
                <a:lnTo>
                  <a:pt x="0" y="2019920"/>
                </a:lnTo>
                <a:lnTo>
                  <a:pt x="0" y="1854684"/>
                </a:lnTo>
                <a:cubicBezTo>
                  <a:pt x="0" y="1296993"/>
                  <a:pt x="158224" y="1017851"/>
                  <a:pt x="506318" y="774451"/>
                </a:cubicBezTo>
                <a:cubicBezTo>
                  <a:pt x="868327" y="564716"/>
                  <a:pt x="1343498" y="474958"/>
                  <a:pt x="1765173" y="14909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764930-DB0F-3E8B-519A-EF6FDBE645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389" y="1826096"/>
            <a:ext cx="3149221" cy="2142699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Threading and Cache Considerations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9C5C5-C68F-0D05-AEBF-4F6F46053E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7593" y="4196605"/>
            <a:ext cx="3876812" cy="948601"/>
          </a:xfrm>
        </p:spPr>
        <p:txBody>
          <a:bodyPr anchor="t">
            <a:normAutofit fontScale="62500" lnSpcReduction="20000"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William M. Mongan</a:t>
            </a:r>
          </a:p>
          <a:p>
            <a:pPr algn="ctr"/>
            <a:r>
              <a:rPr lang="en-US" dirty="0">
                <a:solidFill>
                  <a:srgbClr val="FFFFFF"/>
                </a:solidFill>
              </a:rPr>
              <a:t>From Bryant and </a:t>
            </a:r>
            <a:r>
              <a:rPr lang="en-US" dirty="0" err="1">
                <a:solidFill>
                  <a:srgbClr val="FFFFFF"/>
                </a:solidFill>
              </a:rPr>
              <a:t>O’Hallaron</a:t>
            </a:r>
            <a:r>
              <a:rPr lang="en-US" dirty="0">
                <a:solidFill>
                  <a:srgbClr val="FFFFFF"/>
                </a:solidFill>
              </a:rPr>
              <a:t>: Computer Systems – A Programmer’s Perspective</a:t>
            </a:r>
          </a:p>
        </p:txBody>
      </p:sp>
    </p:spTree>
    <p:extLst>
      <p:ext uri="{BB962C8B-B14F-4D97-AF65-F5344CB8AC3E}">
        <p14:creationId xmlns:p14="http://schemas.microsoft.com/office/powerpoint/2010/main" val="1013395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1">
            <a:extLst>
              <a:ext uri="{FF2B5EF4-FFF2-40B4-BE49-F238E27FC236}">
                <a16:creationId xmlns:a16="http://schemas.microsoft.com/office/drawing/2014/main" id="{3914FFA2-E453-01E3-AA6D-78EE90C55B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Thread Cooperation</a:t>
            </a:r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8C4892F8-CE0A-04A0-FD6F-6E4EDCF3B9E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66744" y="1731089"/>
            <a:ext cx="6983016" cy="4697016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altLang="en-US" dirty="0"/>
              <a:t>Voting Example: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>
              <a:buFontTx/>
              <a:buNone/>
            </a:pP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How to speed it up?</a:t>
            </a:r>
          </a:p>
          <a:p>
            <a:pPr marL="498929" lvl="1"/>
            <a:r>
              <a:rPr lang="en-US" altLang="en-US" dirty="0"/>
              <a:t>Process more than one request at a time</a:t>
            </a:r>
          </a:p>
        </p:txBody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id="{4C617420-2AEA-8E45-DE6F-B3B8DF90BF0F}"/>
              </a:ext>
            </a:extLst>
          </p:cNvPr>
          <p:cNvSpPr>
            <a:spLocks/>
          </p:cNvSpPr>
          <p:nvPr/>
        </p:nvSpPr>
        <p:spPr bwMode="auto">
          <a:xfrm>
            <a:off x="1975485" y="2321718"/>
            <a:ext cx="6152555" cy="221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har char="•"/>
              <a:defRPr sz="2800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300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1: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processVote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(id){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2:   c =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getCandidate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(id);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3:  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c++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4:  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storeVote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(id, c);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5: }</a:t>
            </a:r>
          </a:p>
        </p:txBody>
      </p:sp>
      <p:sp>
        <p:nvSpPr>
          <p:cNvPr id="63495" name="Rectangle 6">
            <a:extLst>
              <a:ext uri="{FF2B5EF4-FFF2-40B4-BE49-F238E27FC236}">
                <a16:creationId xmlns:a16="http://schemas.microsoft.com/office/drawing/2014/main" id="{B6EA0AFB-EC93-0248-417E-D7005714F0B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9BB88F6-7C78-4DC7-A09E-24613C33F86E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1">
            <a:extLst>
              <a:ext uri="{FF2B5EF4-FFF2-40B4-BE49-F238E27FC236}">
                <a16:creationId xmlns:a16="http://schemas.microsoft.com/office/drawing/2014/main" id="{2A89CD90-4B2B-C02D-4388-9E439E583B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Problem </a:t>
            </a:r>
          </a:p>
        </p:txBody>
      </p:sp>
      <p:sp>
        <p:nvSpPr>
          <p:cNvPr id="64515" name="Rectangle 2">
            <a:extLst>
              <a:ext uri="{FF2B5EF4-FFF2-40B4-BE49-F238E27FC236}">
                <a16:creationId xmlns:a16="http://schemas.microsoft.com/office/drawing/2014/main" id="{3BC46C08-9859-1252-1E42-FE098A9929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742361" y="4214812"/>
            <a:ext cx="7340203" cy="2643188"/>
          </a:xfrm>
        </p:spPr>
        <p:txBody>
          <a:bodyPr/>
          <a:lstStyle/>
          <a:p>
            <a:pPr eaLnBrk="1" hangingPunct="1"/>
            <a:r>
              <a:rPr lang="en-US" altLang="en-US" sz="2320"/>
              <a:t>Most of the time everything is fine, but a race condition exists</a:t>
            </a:r>
          </a:p>
        </p:txBody>
      </p:sp>
      <p:sp>
        <p:nvSpPr>
          <p:cNvPr id="64516" name="Rectangle 3">
            <a:extLst>
              <a:ext uri="{FF2B5EF4-FFF2-40B4-BE49-F238E27FC236}">
                <a16:creationId xmlns:a16="http://schemas.microsoft.com/office/drawing/2014/main" id="{C2F85856-0B00-40D1-2BBA-BFB425322644}"/>
              </a:ext>
            </a:extLst>
          </p:cNvPr>
          <p:cNvSpPr>
            <a:spLocks/>
          </p:cNvSpPr>
          <p:nvPr/>
        </p:nvSpPr>
        <p:spPr bwMode="auto">
          <a:xfrm>
            <a:off x="2063829" y="1830585"/>
            <a:ext cx="6152555" cy="221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har char="•"/>
              <a:defRPr sz="2800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300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1: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processVote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(id){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2:   c =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getCandidate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(id);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3:  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c++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4:  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storeVote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(id, c);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5: }</a:t>
            </a:r>
          </a:p>
        </p:txBody>
      </p:sp>
      <p:pic>
        <p:nvPicPr>
          <p:cNvPr id="63493" name="Picture 4">
            <a:extLst>
              <a:ext uri="{FF2B5EF4-FFF2-40B4-BE49-F238E27FC236}">
                <a16:creationId xmlns:a16="http://schemas.microsoft.com/office/drawing/2014/main" id="{71A3B161-2259-4392-A673-981C24580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204" y="4750593"/>
            <a:ext cx="1714500" cy="1714500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20" name="Rectangle 6">
            <a:extLst>
              <a:ext uri="{FF2B5EF4-FFF2-40B4-BE49-F238E27FC236}">
                <a16:creationId xmlns:a16="http://schemas.microsoft.com/office/drawing/2014/main" id="{097ABF3B-674B-4325-8626-0996EB73CA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BF03B1A-C1D9-4F58-9126-E44B49A316E1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1">
            <a:extLst>
              <a:ext uri="{FF2B5EF4-FFF2-40B4-BE49-F238E27FC236}">
                <a16:creationId xmlns:a16="http://schemas.microsoft.com/office/drawing/2014/main" id="{1317BFE0-C741-6740-E28A-BA0C6EF782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Problem </a:t>
            </a:r>
          </a:p>
        </p:txBody>
      </p:sp>
      <p:sp>
        <p:nvSpPr>
          <p:cNvPr id="65539" name="Rectangle 2">
            <a:extLst>
              <a:ext uri="{FF2B5EF4-FFF2-40B4-BE49-F238E27FC236}">
                <a16:creationId xmlns:a16="http://schemas.microsoft.com/office/drawing/2014/main" id="{459ADF7D-528B-4CF4-3D6E-4588EE8FDF9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27459" y="4214812"/>
            <a:ext cx="7905006" cy="2643188"/>
          </a:xfrm>
        </p:spPr>
        <p:txBody>
          <a:bodyPr/>
          <a:lstStyle/>
          <a:p>
            <a:pPr eaLnBrk="1" hangingPunct="1"/>
            <a:r>
              <a:rPr lang="en-US" altLang="en-US" sz="2320"/>
              <a:t>Most of the time everything is fine, but a race condition exists</a:t>
            </a:r>
          </a:p>
          <a:p>
            <a:pPr eaLnBrk="1" hangingPunct="1"/>
            <a:r>
              <a:rPr lang="en-US" altLang="en-US" sz="2320"/>
              <a:t>If two threads make the call with the same id and a context switch happens after line 2, but before line 3, what is the value of the stored c?</a:t>
            </a:r>
          </a:p>
          <a:p>
            <a:pPr eaLnBrk="1" hangingPunct="1">
              <a:buFontTx/>
              <a:buNone/>
            </a:pPr>
            <a:endParaRPr lang="en-US" altLang="en-US" sz="2320"/>
          </a:p>
        </p:txBody>
      </p:sp>
      <p:sp>
        <p:nvSpPr>
          <p:cNvPr id="65540" name="Rectangle 3">
            <a:extLst>
              <a:ext uri="{FF2B5EF4-FFF2-40B4-BE49-F238E27FC236}">
                <a16:creationId xmlns:a16="http://schemas.microsoft.com/office/drawing/2014/main" id="{4F2AA094-1180-E9AE-C49A-25A9383D02D4}"/>
              </a:ext>
            </a:extLst>
          </p:cNvPr>
          <p:cNvSpPr>
            <a:spLocks/>
          </p:cNvSpPr>
          <p:nvPr/>
        </p:nvSpPr>
        <p:spPr bwMode="auto">
          <a:xfrm>
            <a:off x="2148927" y="1830585"/>
            <a:ext cx="6152555" cy="221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Char char="•"/>
              <a:defRPr sz="2800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300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1: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processVote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(id){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2:   c =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getCandidate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(id);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3:  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c++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4:   </a:t>
            </a:r>
            <a:r>
              <a:rPr lang="en-US" altLang="en-US" sz="3023" b="0" dirty="0" err="1">
                <a:latin typeface="Courier New" panose="02070309020205020404" pitchFamily="49" charset="0"/>
                <a:sym typeface="Courier New" panose="02070309020205020404" pitchFamily="49" charset="0"/>
              </a:rPr>
              <a:t>storeVote</a:t>
            </a: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(id, c);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023" b="0" dirty="0">
                <a:latin typeface="Courier New" panose="02070309020205020404" pitchFamily="49" charset="0"/>
                <a:sym typeface="Courier New" panose="02070309020205020404" pitchFamily="49" charset="0"/>
              </a:rPr>
              <a:t>5: }</a:t>
            </a:r>
          </a:p>
        </p:txBody>
      </p:sp>
      <p:sp>
        <p:nvSpPr>
          <p:cNvPr id="65543" name="Rectangle 6">
            <a:extLst>
              <a:ext uri="{FF2B5EF4-FFF2-40B4-BE49-F238E27FC236}">
                <a16:creationId xmlns:a16="http://schemas.microsoft.com/office/drawing/2014/main" id="{11D6BA44-48EE-7BC0-12D4-3E0D2B2013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DD003E8-CA12-4DEE-9AB8-96F59FB2F4A6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1">
            <a:extLst>
              <a:ext uri="{FF2B5EF4-FFF2-40B4-BE49-F238E27FC236}">
                <a16:creationId xmlns:a16="http://schemas.microsoft.com/office/drawing/2014/main" id="{D6E3CF39-6F36-2657-E9FB-B41EC62E5F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Atomic Operations</a:t>
            </a:r>
          </a:p>
        </p:txBody>
      </p:sp>
      <p:sp>
        <p:nvSpPr>
          <p:cNvPr id="66563" name="Rectangle 2">
            <a:extLst>
              <a:ext uri="{FF2B5EF4-FFF2-40B4-BE49-F238E27FC236}">
                <a16:creationId xmlns:a16="http://schemas.microsoft.com/office/drawing/2014/main" id="{210BAC0C-D695-D8B6-AA20-94316CABEEA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Calls that are guaranteed to run to completion or not at all</a:t>
            </a:r>
          </a:p>
          <a:p>
            <a:pPr eaLnBrk="1" hangingPunct="1"/>
            <a:r>
              <a:rPr lang="en-US" altLang="en-US"/>
              <a:t>On most machines memory references and assignments of words are atomic</a:t>
            </a:r>
          </a:p>
          <a:p>
            <a:pPr eaLnBrk="1" hangingPunct="1"/>
            <a:r>
              <a:rPr lang="en-US" altLang="en-US"/>
              <a:t>Many instructions are not</a:t>
            </a:r>
          </a:p>
          <a:p>
            <a:pPr eaLnBrk="1" hangingPunct="1"/>
            <a:r>
              <a:rPr lang="en-US" altLang="en-US"/>
              <a:t>Threaded programs must work for all possible interleaving of context switching</a:t>
            </a:r>
          </a:p>
        </p:txBody>
      </p:sp>
      <p:sp>
        <p:nvSpPr>
          <p:cNvPr id="66566" name="Rectangle 6">
            <a:extLst>
              <a:ext uri="{FF2B5EF4-FFF2-40B4-BE49-F238E27FC236}">
                <a16:creationId xmlns:a16="http://schemas.microsoft.com/office/drawing/2014/main" id="{5EF171D3-0F8F-F896-39F6-2C8595E12D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2ABD5D1-8772-4067-ACBD-1228B452D596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1">
            <a:extLst>
              <a:ext uri="{FF2B5EF4-FFF2-40B4-BE49-F238E27FC236}">
                <a16:creationId xmlns:a16="http://schemas.microsoft.com/office/drawing/2014/main" id="{0E6FF79A-F068-22F6-F985-8147A5C72F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Example: Therac - 25</a:t>
            </a:r>
          </a:p>
        </p:txBody>
      </p:sp>
      <p:sp>
        <p:nvSpPr>
          <p:cNvPr id="67587" name="Rectangle 2">
            <a:extLst>
              <a:ext uri="{FF2B5EF4-FFF2-40B4-BE49-F238E27FC236}">
                <a16:creationId xmlns:a16="http://schemas.microsoft.com/office/drawing/2014/main" id="{F7B39EAF-9DD0-DC96-8941-FEA5F3E7D1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Machine for radiation therapy</a:t>
            </a:r>
          </a:p>
          <a:p>
            <a:pPr marL="498929" lvl="1"/>
            <a:r>
              <a:rPr lang="en-US" altLang="en-US"/>
              <a:t>Software control or electron accelerator and and beam/Xray production</a:t>
            </a:r>
          </a:p>
          <a:p>
            <a:pPr marL="498929" lvl="1"/>
            <a:r>
              <a:rPr lang="en-US" altLang="en-US"/>
              <a:t>Software control of dosage</a:t>
            </a:r>
          </a:p>
          <a:p>
            <a:pPr eaLnBrk="1" hangingPunct="1"/>
            <a:r>
              <a:rPr lang="en-US" altLang="en-US"/>
              <a:t>Software error caused the deaths of several patients</a:t>
            </a:r>
          </a:p>
          <a:p>
            <a:pPr marL="498929" lvl="1"/>
            <a:r>
              <a:rPr lang="en-US" altLang="en-US"/>
              <a:t>Race conditions on shared variables</a:t>
            </a:r>
          </a:p>
          <a:p>
            <a:pPr marL="498929" lvl="1"/>
            <a:r>
              <a:rPr lang="en-US" altLang="en-US"/>
              <a:t>“They determined that data entry speed during editing was a key factor in producing the error conditions.”</a:t>
            </a:r>
          </a:p>
        </p:txBody>
      </p:sp>
      <p:sp>
        <p:nvSpPr>
          <p:cNvPr id="67590" name="Rectangle 6">
            <a:extLst>
              <a:ext uri="{FF2B5EF4-FFF2-40B4-BE49-F238E27FC236}">
                <a16:creationId xmlns:a16="http://schemas.microsoft.com/office/drawing/2014/main" id="{2E03F104-CD55-38E8-7CF5-A744883FDB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F6AE2E1-4755-4961-A6E3-7BFEE9EAF5D6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1">
            <a:extLst>
              <a:ext uri="{FF2B5EF4-FFF2-40B4-BE49-F238E27FC236}">
                <a16:creationId xmlns:a16="http://schemas.microsoft.com/office/drawing/2014/main" id="{179C74F0-B85A-54FD-10F8-33D449946B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9354" y="375047"/>
            <a:ext cx="7773293" cy="1143000"/>
          </a:xfrm>
        </p:spPr>
        <p:txBody>
          <a:bodyPr/>
          <a:lstStyle/>
          <a:p>
            <a:pPr eaLnBrk="1" hangingPunct="1"/>
            <a:r>
              <a:rPr lang="en-US" altLang="en-US"/>
              <a:t>Definitions</a:t>
            </a:r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2564EAEB-5F83-CF26-650B-4F756AA3891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184797" y="1232297"/>
            <a:ext cx="7773293" cy="4114354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en-US" altLang="en-US" sz="2180"/>
              <a:t>Synchronization</a:t>
            </a:r>
          </a:p>
          <a:p>
            <a:pPr marL="498929" lvl="1">
              <a:spcBef>
                <a:spcPts val="773"/>
              </a:spcBef>
            </a:pPr>
            <a:r>
              <a:rPr lang="en-US" altLang="en-US" sz="2180"/>
              <a:t>Using atomic operations to ensure cooperation</a:t>
            </a:r>
          </a:p>
          <a:p>
            <a:pPr>
              <a:spcBef>
                <a:spcPts val="773"/>
              </a:spcBef>
            </a:pPr>
            <a:r>
              <a:rPr lang="en-US" altLang="en-US" sz="2180"/>
              <a:t>Mutual Exclusion</a:t>
            </a:r>
          </a:p>
          <a:p>
            <a:pPr marL="498929" lvl="1">
              <a:spcBef>
                <a:spcPts val="773"/>
              </a:spcBef>
            </a:pPr>
            <a:r>
              <a:rPr lang="en-US" altLang="en-US" sz="2180"/>
              <a:t>Ensuring that only one thread does a particular thing at a time</a:t>
            </a:r>
          </a:p>
          <a:p>
            <a:pPr>
              <a:spcBef>
                <a:spcPts val="773"/>
              </a:spcBef>
            </a:pPr>
            <a:r>
              <a:rPr lang="en-US" altLang="en-US" sz="2180"/>
              <a:t>Critical Section</a:t>
            </a:r>
          </a:p>
          <a:p>
            <a:pPr marL="498929" lvl="1">
              <a:spcBef>
                <a:spcPts val="773"/>
              </a:spcBef>
            </a:pPr>
            <a:r>
              <a:rPr lang="en-US" altLang="en-US" sz="2180"/>
              <a:t>Piece of code that only one thread at a time should execute</a:t>
            </a:r>
          </a:p>
          <a:p>
            <a:pPr>
              <a:spcBef>
                <a:spcPts val="773"/>
              </a:spcBef>
            </a:pPr>
            <a:r>
              <a:rPr lang="en-US" altLang="en-US" sz="2180"/>
              <a:t>Lock</a:t>
            </a:r>
          </a:p>
          <a:p>
            <a:pPr marL="498929" lvl="1">
              <a:spcBef>
                <a:spcPts val="773"/>
              </a:spcBef>
            </a:pPr>
            <a:r>
              <a:rPr lang="en-US" altLang="en-US" sz="2180"/>
              <a:t>Prevents someone from doing something</a:t>
            </a:r>
          </a:p>
          <a:p>
            <a:pPr marL="498929" lvl="1">
              <a:spcBef>
                <a:spcPts val="773"/>
              </a:spcBef>
            </a:pPr>
            <a:r>
              <a:rPr lang="en-US" altLang="en-US" sz="2180"/>
              <a:t>Lock before a critical section</a:t>
            </a:r>
          </a:p>
          <a:p>
            <a:pPr marL="498929" lvl="1">
              <a:spcBef>
                <a:spcPts val="773"/>
              </a:spcBef>
            </a:pPr>
            <a:r>
              <a:rPr lang="en-US" altLang="en-US" sz="2180"/>
              <a:t>Unlock when leaving</a:t>
            </a:r>
          </a:p>
        </p:txBody>
      </p:sp>
      <p:sp>
        <p:nvSpPr>
          <p:cNvPr id="68614" name="Rectangle 6">
            <a:extLst>
              <a:ext uri="{FF2B5EF4-FFF2-40B4-BE49-F238E27FC236}">
                <a16:creationId xmlns:a16="http://schemas.microsoft.com/office/drawing/2014/main" id="{09D00EA0-1DF8-1677-0F39-F301A084D41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5B395E5-A369-4638-BB5B-0A64B1CE2BC6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1"/>
          <p:cNvSpPr txBox="1">
            <a:spLocks noChangeArrowheads="1"/>
          </p:cNvSpPr>
          <p:nvPr/>
        </p:nvSpPr>
        <p:spPr bwMode="auto">
          <a:xfrm>
            <a:off x="1981201" y="-45720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Pthreads: POSIX Threads</a:t>
            </a:r>
          </a:p>
        </p:txBody>
      </p:sp>
      <p:sp>
        <p:nvSpPr>
          <p:cNvPr id="9219" name="Text Box 2"/>
          <p:cNvSpPr txBox="1">
            <a:spLocks noChangeArrowheads="1"/>
          </p:cNvSpPr>
          <p:nvPr/>
        </p:nvSpPr>
        <p:spPr bwMode="auto">
          <a:xfrm>
            <a:off x="1981201" y="685800"/>
            <a:ext cx="8228013" cy="524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Pthreads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is a standard set of C library functions for multithreaded programming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IEEE Portable Operating System Interface, POSIX, section 1003.1 standard, 1995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Library (60+ functions)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Thread management: create, exit, detach, join, . . .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Thread cancellation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Mutex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locks: 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init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, destroy, lock, unlock, . . .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Condition variables: 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init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, destroy, wait, timed wait, . . .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Programs must include the file 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pthread.h</a:t>
            </a:r>
            <a:endParaRPr lang="en-US" altLang="en-US" sz="2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Programs must be linked with the </a:t>
            </a:r>
            <a:r>
              <a:rPr lang="en-US" altLang="en-US" sz="2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library 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(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-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lpthread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112566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"/>
          <p:cNvSpPr txBox="1">
            <a:spLocks noChangeArrowheads="1"/>
          </p:cNvSpPr>
          <p:nvPr/>
        </p:nvSpPr>
        <p:spPr bwMode="auto">
          <a:xfrm>
            <a:off x="1828800" y="-152400"/>
            <a:ext cx="7962900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Posix Threads (Pthreads) Interface</a:t>
            </a:r>
          </a:p>
        </p:txBody>
      </p:sp>
      <p:sp>
        <p:nvSpPr>
          <p:cNvPr id="11266" name="Text Box 2"/>
          <p:cNvSpPr txBox="1">
            <a:spLocks noChangeArrowheads="1"/>
          </p:cNvSpPr>
          <p:nvPr/>
        </p:nvSpPr>
        <p:spPr bwMode="auto">
          <a:xfrm>
            <a:off x="1843088" y="841375"/>
            <a:ext cx="8672512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39775" indent="-28257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650"/>
              </a:spcBef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en-US" sz="2600" i="1" dirty="0" err="1">
                <a:solidFill>
                  <a:srgbClr val="C00000"/>
                </a:solidFill>
                <a:latin typeface="Calibri" panose="020F0502020204030204" pitchFamily="34" charset="0"/>
              </a:rPr>
              <a:t>Pthreads</a:t>
            </a:r>
            <a:r>
              <a:rPr lang="en-US" altLang="en-US" sz="2600" i="1" dirty="0">
                <a:solidFill>
                  <a:srgbClr val="C00000"/>
                </a:solidFill>
                <a:latin typeface="Calibri" panose="020F0502020204030204" pitchFamily="34" charset="0"/>
              </a:rPr>
              <a:t>: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Standard interface for ~60 functions that manipulate threads from C programs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Threads run thread routines: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threadroutine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vargp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Creating and reaping threads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, …,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func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*f, 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, void **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thread_return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Determining your thread ID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pthread_self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Clr>
                <a:srgbClr val="1F497D"/>
              </a:buClr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1F497D"/>
                </a:solidFill>
                <a:latin typeface="Calibri" panose="020F0502020204030204" pitchFamily="34" charset="0"/>
              </a:rPr>
              <a:t>Terminating threads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pthread_cancel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2" eaLnBrk="1" hangingPunct="1">
              <a:lnSpc>
                <a:spcPct val="9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pthread_exit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thread_return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2" eaLnBrk="1" hangingPunct="1">
              <a:lnSpc>
                <a:spcPct val="90000"/>
              </a:lnSpc>
              <a:spcBef>
                <a:spcPts val="47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return</a:t>
            </a:r>
            <a:r>
              <a:rPr lang="en-US" altLang="en-US" sz="19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(in primary thread routine terminates the thread)</a:t>
            </a:r>
          </a:p>
          <a:p>
            <a:pPr lvl="2" eaLnBrk="1" hangingPunct="1">
              <a:lnSpc>
                <a:spcPct val="90000"/>
              </a:lnSpc>
              <a:spcBef>
                <a:spcPts val="475"/>
              </a:spcBef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exit()</a:t>
            </a:r>
            <a:r>
              <a:rPr lang="en-US" altLang="en-US" sz="1700" b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(terminates all threads) 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Synchronizing access to shared variables</a:t>
            </a:r>
          </a:p>
        </p:txBody>
      </p:sp>
    </p:spTree>
    <p:extLst>
      <p:ext uri="{BB962C8B-B14F-4D97-AF65-F5344CB8AC3E}">
        <p14:creationId xmlns:p14="http://schemas.microsoft.com/office/powerpoint/2010/main" val="3666439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1"/>
          <p:cNvSpPr txBox="1">
            <a:spLocks noChangeArrowheads="1"/>
          </p:cNvSpPr>
          <p:nvPr/>
        </p:nvSpPr>
        <p:spPr bwMode="auto">
          <a:xfrm>
            <a:off x="1981201" y="-30480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pthread_create()</a:t>
            </a:r>
          </a:p>
        </p:txBody>
      </p:sp>
      <p:sp>
        <p:nvSpPr>
          <p:cNvPr id="11267" name="Text Box 2"/>
          <p:cNvSpPr txBox="1">
            <a:spLocks noChangeArrowheads="1"/>
          </p:cNvSpPr>
          <p:nvPr/>
        </p:nvSpPr>
        <p:spPr bwMode="auto">
          <a:xfrm>
            <a:off x="1981201" y="771526"/>
            <a:ext cx="8228013" cy="564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marL="2286000" indent="-4556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Creates a new thread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endParaRPr lang="en-US" altLang="en-US" sz="15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5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(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			</a:t>
            </a: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*thread,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</a:t>
            </a: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pthread_attr_t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attr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altLang="en-US" sz="1500" b="1" dirty="0">
                <a:solidFill>
                  <a:srgbClr val="CCCCFF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500" b="1" dirty="0">
                <a:solidFill>
                  <a:srgbClr val="0000FF"/>
                </a:solidFill>
                <a:latin typeface="Courier New" panose="02070309020205020404" pitchFamily="49" charset="0"/>
              </a:rPr>
              <a:t>void * (*</a:t>
            </a:r>
            <a:r>
              <a:rPr lang="en-US" altLang="en-US" sz="15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start_routine</a:t>
            </a:r>
            <a:r>
              <a:rPr lang="en-US" altLang="en-US" sz="1500" b="1" dirty="0">
                <a:solidFill>
                  <a:srgbClr val="0000FF"/>
                </a:solidFill>
                <a:latin typeface="Courier New" panose="02070309020205020404" pitchFamily="49" charset="0"/>
              </a:rPr>
              <a:t>) (void *)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void *</a:t>
            </a:r>
            <a:r>
              <a:rPr lang="en-US" altLang="en-US" sz="15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5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lvl="1" eaLnBrk="1" hangingPunct="1">
              <a:lnSpc>
                <a:spcPct val="20000"/>
              </a:lnSpc>
              <a:spcBef>
                <a:spcPts val="700"/>
              </a:spcBef>
            </a:pPr>
            <a:endParaRPr lang="en-US" altLang="en-US" sz="15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Returns 0 to indicate success, otherwise returns error code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b="1" dirty="0">
                <a:solidFill>
                  <a:srgbClr val="000000"/>
                </a:solidFill>
                <a:latin typeface="Courier New" panose="02070309020205020404" pitchFamily="49" charset="0"/>
              </a:rPr>
              <a:t>thread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: output argument for the id of the new thread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attr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: input argument that specifies the attributes of the thread to be created (NULL = default attributes)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start_routine</a:t>
            </a:r>
            <a:r>
              <a:rPr lang="en-US" altLang="en-US" sz="1900" b="1" dirty="0">
                <a:solidFill>
                  <a:srgbClr val="000000"/>
                </a:solidFill>
                <a:latin typeface="Courier New" panose="02070309020205020404" pitchFamily="49" charset="0"/>
              </a:rPr>
              <a:t>: 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function to use as the start of the new thread</a:t>
            </a:r>
          </a:p>
          <a:p>
            <a:pPr lvl="2" eaLnBrk="1" hangingPunct="1">
              <a:lnSpc>
                <a:spcPct val="90000"/>
              </a:lnSpc>
              <a:spcBef>
                <a:spcPts val="600"/>
              </a:spcBef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must have prototype: void * foo(void*)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19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900" b="1" dirty="0">
                <a:solidFill>
                  <a:srgbClr val="000000"/>
                </a:solidFill>
                <a:latin typeface="Courier New" panose="02070309020205020404" pitchFamily="49" charset="0"/>
              </a:rPr>
              <a:t>: </a:t>
            </a:r>
            <a:r>
              <a:rPr lang="en-US" altLang="en-US" sz="1900" dirty="0">
                <a:solidFill>
                  <a:srgbClr val="000000"/>
                </a:solidFill>
                <a:latin typeface="Calibri" panose="020F0502020204030204" pitchFamily="34" charset="0"/>
              </a:rPr>
              <a:t>argument to pass to the new thread routine</a:t>
            </a:r>
          </a:p>
          <a:p>
            <a:pPr lvl="2" eaLnBrk="1" hangingPunct="1">
              <a:lnSpc>
                <a:spcPct val="90000"/>
              </a:lnSpc>
              <a:spcBef>
                <a:spcPts val="600"/>
              </a:spcBef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If the thread routine requires multiple arguments, they must be passed bundled up in an array or a structure</a:t>
            </a:r>
          </a:p>
        </p:txBody>
      </p:sp>
    </p:spTree>
    <p:extLst>
      <p:ext uri="{BB962C8B-B14F-4D97-AF65-F5344CB8AC3E}">
        <p14:creationId xmlns:p14="http://schemas.microsoft.com/office/powerpoint/2010/main" val="13339117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/>
          <p:cNvSpPr txBox="1">
            <a:spLocks noChangeArrowheads="1"/>
          </p:cNvSpPr>
          <p:nvPr/>
        </p:nvSpPr>
        <p:spPr bwMode="auto">
          <a:xfrm>
            <a:off x="1981201" y="-30480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pthread_create() example</a:t>
            </a:r>
          </a:p>
        </p:txBody>
      </p:sp>
      <p:sp>
        <p:nvSpPr>
          <p:cNvPr id="12291" name="Text Box 2"/>
          <p:cNvSpPr txBox="1">
            <a:spLocks noChangeArrowheads="1"/>
          </p:cNvSpPr>
          <p:nvPr/>
        </p:nvSpPr>
        <p:spPr bwMode="auto">
          <a:xfrm>
            <a:off x="1981201" y="1166813"/>
            <a:ext cx="8228013" cy="474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Want to create a thread to compute the sum of the elements of an array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		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do_work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lnSpc>
                <a:spcPct val="10000"/>
              </a:lnSpc>
              <a:spcBef>
                <a:spcPts val="800"/>
              </a:spcBef>
            </a:pPr>
            <a:endParaRPr lang="en-US" altLang="en-US" sz="2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Needs three arguments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the array, its size, where to store the sum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we need to bundle them in a structure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endParaRPr lang="en-US" alt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{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double *array;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 size;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double *sum;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		}</a:t>
            </a:r>
          </a:p>
        </p:txBody>
      </p:sp>
    </p:spTree>
    <p:extLst>
      <p:ext uri="{BB962C8B-B14F-4D97-AF65-F5344CB8AC3E}">
        <p14:creationId xmlns:p14="http://schemas.microsoft.com/office/powerpoint/2010/main" val="22074270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1"/>
          <p:cNvSpPr txBox="1">
            <a:spLocks noChangeArrowheads="1"/>
          </p:cNvSpPr>
          <p:nvPr/>
        </p:nvSpPr>
        <p:spPr bwMode="auto">
          <a:xfrm>
            <a:off x="1903414" y="434975"/>
            <a:ext cx="7591425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>
                <a:solidFill>
                  <a:srgbClr val="000000"/>
                </a:solidFill>
                <a:latin typeface="Calibri" panose="020F0502020204030204" pitchFamily="34" charset="0"/>
              </a:rPr>
              <a:t>Process: Traditional View</a:t>
            </a:r>
          </a:p>
        </p:txBody>
      </p:sp>
      <p:sp>
        <p:nvSpPr>
          <p:cNvPr id="4099" name="Text Box 2"/>
          <p:cNvSpPr txBox="1">
            <a:spLocks noChangeArrowheads="1"/>
          </p:cNvSpPr>
          <p:nvPr/>
        </p:nvSpPr>
        <p:spPr bwMode="auto">
          <a:xfrm>
            <a:off x="1920876" y="1362076"/>
            <a:ext cx="7896225" cy="542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Process = process context + code, data, and stack</a:t>
            </a:r>
          </a:p>
        </p:txBody>
      </p:sp>
      <p:sp>
        <p:nvSpPr>
          <p:cNvPr id="4100" name="Rectangle 3"/>
          <p:cNvSpPr>
            <a:spLocks noChangeArrowheads="1"/>
          </p:cNvSpPr>
          <p:nvPr/>
        </p:nvSpPr>
        <p:spPr bwMode="auto">
          <a:xfrm>
            <a:off x="6302375" y="3200400"/>
            <a:ext cx="2230438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shared libraries</a:t>
            </a:r>
          </a:p>
        </p:txBody>
      </p:sp>
      <p:sp>
        <p:nvSpPr>
          <p:cNvPr id="4101" name="Rectangle 4"/>
          <p:cNvSpPr>
            <a:spLocks noChangeArrowheads="1"/>
          </p:cNvSpPr>
          <p:nvPr/>
        </p:nvSpPr>
        <p:spPr bwMode="auto">
          <a:xfrm>
            <a:off x="6302375" y="3519488"/>
            <a:ext cx="2230438" cy="254000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4102" name="Rectangle 5"/>
          <p:cNvSpPr>
            <a:spLocks noChangeArrowheads="1"/>
          </p:cNvSpPr>
          <p:nvPr/>
        </p:nvSpPr>
        <p:spPr bwMode="auto">
          <a:xfrm>
            <a:off x="6302375" y="3773489"/>
            <a:ext cx="2230438" cy="28892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run-time heap</a:t>
            </a:r>
          </a:p>
        </p:txBody>
      </p:sp>
      <p:sp>
        <p:nvSpPr>
          <p:cNvPr id="4103" name="Text Box 6"/>
          <p:cNvSpPr txBox="1">
            <a:spLocks noChangeArrowheads="1"/>
          </p:cNvSpPr>
          <p:nvPr/>
        </p:nvSpPr>
        <p:spPr bwMode="auto">
          <a:xfrm>
            <a:off x="6061075" y="4840289"/>
            <a:ext cx="2987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0</a:t>
            </a:r>
          </a:p>
        </p:txBody>
      </p:sp>
      <p:sp>
        <p:nvSpPr>
          <p:cNvPr id="4104" name="Rectangle 7"/>
          <p:cNvSpPr>
            <a:spLocks noChangeArrowheads="1"/>
          </p:cNvSpPr>
          <p:nvPr/>
        </p:nvSpPr>
        <p:spPr bwMode="auto">
          <a:xfrm>
            <a:off x="6302376" y="4062414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read/write data</a:t>
            </a:r>
          </a:p>
        </p:txBody>
      </p:sp>
      <p:sp>
        <p:nvSpPr>
          <p:cNvPr id="4105" name="Text Box 8"/>
          <p:cNvSpPr txBox="1">
            <a:spLocks noChangeArrowheads="1"/>
          </p:cNvSpPr>
          <p:nvPr/>
        </p:nvSpPr>
        <p:spPr bwMode="auto">
          <a:xfrm>
            <a:off x="2370139" y="2597151"/>
            <a:ext cx="2441575" cy="1479509"/>
          </a:xfrm>
          <a:prstGeom prst="rect">
            <a:avLst/>
          </a:prstGeom>
          <a:solidFill>
            <a:srgbClr val="D5F1CF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Program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Data registers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Condition codes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Stack pointer (SP)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Program counter (PC)</a:t>
            </a:r>
          </a:p>
        </p:txBody>
      </p:sp>
      <p:sp>
        <p:nvSpPr>
          <p:cNvPr id="4106" name="Text Box 9"/>
          <p:cNvSpPr txBox="1">
            <a:spLocks noChangeArrowheads="1"/>
          </p:cNvSpPr>
          <p:nvPr/>
        </p:nvSpPr>
        <p:spPr bwMode="auto">
          <a:xfrm>
            <a:off x="6222045" y="2208195"/>
            <a:ext cx="2189487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7F7F7F"/>
                </a:solidFill>
                <a:latin typeface="Calibri" panose="020F0502020204030204" pitchFamily="34" charset="0"/>
              </a:rPr>
              <a:t>Code, data, and stack</a:t>
            </a:r>
          </a:p>
        </p:txBody>
      </p:sp>
      <p:sp>
        <p:nvSpPr>
          <p:cNvPr id="4107" name="Rectangle 10"/>
          <p:cNvSpPr>
            <a:spLocks noChangeArrowheads="1"/>
          </p:cNvSpPr>
          <p:nvPr/>
        </p:nvSpPr>
        <p:spPr bwMode="auto">
          <a:xfrm>
            <a:off x="6302376" y="4383089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read-only code/data</a:t>
            </a:r>
          </a:p>
        </p:txBody>
      </p:sp>
      <p:sp>
        <p:nvSpPr>
          <p:cNvPr id="4108" name="Rectangle 11"/>
          <p:cNvSpPr>
            <a:spLocks noChangeArrowheads="1"/>
          </p:cNvSpPr>
          <p:nvPr/>
        </p:nvSpPr>
        <p:spPr bwMode="auto">
          <a:xfrm>
            <a:off x="6302376" y="4687889"/>
            <a:ext cx="2232025" cy="320675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4109" name="Rectangle 12"/>
          <p:cNvSpPr>
            <a:spLocks noChangeArrowheads="1"/>
          </p:cNvSpPr>
          <p:nvPr/>
        </p:nvSpPr>
        <p:spPr bwMode="auto">
          <a:xfrm>
            <a:off x="6302375" y="2886075"/>
            <a:ext cx="2230438" cy="319088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4110" name="Rectangle 13"/>
          <p:cNvSpPr>
            <a:spLocks noChangeArrowheads="1"/>
          </p:cNvSpPr>
          <p:nvPr/>
        </p:nvSpPr>
        <p:spPr bwMode="auto">
          <a:xfrm>
            <a:off x="6302375" y="2571750"/>
            <a:ext cx="2230438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stack</a:t>
            </a:r>
          </a:p>
        </p:txBody>
      </p:sp>
      <p:sp>
        <p:nvSpPr>
          <p:cNvPr id="4111" name="Text Box 14"/>
          <p:cNvSpPr txBox="1">
            <a:spLocks noChangeArrowheads="1"/>
          </p:cNvSpPr>
          <p:nvPr/>
        </p:nvSpPr>
        <p:spPr bwMode="auto">
          <a:xfrm>
            <a:off x="5582555" y="2708258"/>
            <a:ext cx="4061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SP</a:t>
            </a:r>
          </a:p>
        </p:txBody>
      </p:sp>
      <p:sp>
        <p:nvSpPr>
          <p:cNvPr id="4112" name="Line 15"/>
          <p:cNvSpPr>
            <a:spLocks noChangeShapeType="1"/>
          </p:cNvSpPr>
          <p:nvPr/>
        </p:nvSpPr>
        <p:spPr bwMode="auto">
          <a:xfrm>
            <a:off x="5956300" y="2897189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13" name="Text Box 16"/>
          <p:cNvSpPr txBox="1">
            <a:spLocks noChangeArrowheads="1"/>
          </p:cNvSpPr>
          <p:nvPr/>
        </p:nvSpPr>
        <p:spPr bwMode="auto">
          <a:xfrm>
            <a:off x="5568975" y="4346558"/>
            <a:ext cx="423812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PC</a:t>
            </a:r>
          </a:p>
        </p:txBody>
      </p:sp>
      <p:sp>
        <p:nvSpPr>
          <p:cNvPr id="4114" name="Line 17"/>
          <p:cNvSpPr>
            <a:spLocks noChangeShapeType="1"/>
          </p:cNvSpPr>
          <p:nvPr/>
        </p:nvSpPr>
        <p:spPr bwMode="auto">
          <a:xfrm>
            <a:off x="5956300" y="4535489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15" name="Text Box 18"/>
          <p:cNvSpPr txBox="1">
            <a:spLocks noChangeArrowheads="1"/>
          </p:cNvSpPr>
          <p:nvPr/>
        </p:nvSpPr>
        <p:spPr bwMode="auto">
          <a:xfrm>
            <a:off x="5501198" y="3578208"/>
            <a:ext cx="487931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brk</a:t>
            </a:r>
          </a:p>
        </p:txBody>
      </p:sp>
      <p:sp>
        <p:nvSpPr>
          <p:cNvPr id="4116" name="Line 19"/>
          <p:cNvSpPr>
            <a:spLocks noChangeShapeType="1"/>
          </p:cNvSpPr>
          <p:nvPr/>
        </p:nvSpPr>
        <p:spPr bwMode="auto">
          <a:xfrm>
            <a:off x="5956300" y="3773489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17" name="Text Box 20"/>
          <p:cNvSpPr txBox="1">
            <a:spLocks noChangeArrowheads="1"/>
          </p:cNvSpPr>
          <p:nvPr/>
        </p:nvSpPr>
        <p:spPr bwMode="auto">
          <a:xfrm>
            <a:off x="2305174" y="2204712"/>
            <a:ext cx="1782517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2000" i="1">
                <a:solidFill>
                  <a:srgbClr val="7F7F7F"/>
                </a:solidFill>
                <a:latin typeface="Calibri" panose="020F0502020204030204" pitchFamily="34" charset="0"/>
              </a:rPr>
              <a:t>Process context</a:t>
            </a:r>
          </a:p>
        </p:txBody>
      </p:sp>
      <p:sp>
        <p:nvSpPr>
          <p:cNvPr id="4118" name="Rectangle 21"/>
          <p:cNvSpPr>
            <a:spLocks noChangeArrowheads="1"/>
          </p:cNvSpPr>
          <p:nvPr/>
        </p:nvSpPr>
        <p:spPr bwMode="auto">
          <a:xfrm>
            <a:off x="2370139" y="4602163"/>
            <a:ext cx="2441575" cy="1202510"/>
          </a:xfrm>
          <a:prstGeom prst="rect">
            <a:avLst/>
          </a:prstGeom>
          <a:solidFill>
            <a:srgbClr val="F1C7C7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Kernel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VM structures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Descriptor table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brk pointer</a:t>
            </a:r>
          </a:p>
        </p:txBody>
      </p:sp>
    </p:spTree>
    <p:extLst>
      <p:ext uri="{BB962C8B-B14F-4D97-AF65-F5344CB8AC3E}">
        <p14:creationId xmlns:p14="http://schemas.microsoft.com/office/powerpoint/2010/main" val="5844782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ext Box 2"/>
          <p:cNvSpPr txBox="1">
            <a:spLocks noChangeArrowheads="1"/>
          </p:cNvSpPr>
          <p:nvPr/>
        </p:nvSpPr>
        <p:spPr bwMode="auto">
          <a:xfrm>
            <a:off x="1981201" y="152401"/>
            <a:ext cx="8228013" cy="604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, char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double array[100];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double sum;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= (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*)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calloc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(1,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		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sizeof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arguments));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-&gt;array = array;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-&gt;size=100;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-&gt;sum = &amp;sum;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if (</a:t>
            </a:r>
            <a:r>
              <a:rPr lang="en-US" altLang="en-US" sz="16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(&amp;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, NULL,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  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do_work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, (void *)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)) {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fprintf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stderr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,”Error while creating thread\n”);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exit(1);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</a:p>
          <a:p>
            <a:pPr eaLnBrk="1" hangingPunct="1">
              <a:lnSpc>
                <a:spcPct val="5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...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41946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Text Box 2"/>
          <p:cNvSpPr txBox="1">
            <a:spLocks noChangeArrowheads="1"/>
          </p:cNvSpPr>
          <p:nvPr/>
        </p:nvSpPr>
        <p:spPr bwMode="auto">
          <a:xfrm>
            <a:off x="1981201" y="228600"/>
            <a:ext cx="8228013" cy="6119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do_work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*argument;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i, size;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double *array;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double *sum;</a:t>
            </a:r>
          </a:p>
          <a:p>
            <a:pPr eaLnBrk="1" hangingPunct="1">
              <a:lnSpc>
                <a:spcPct val="40000"/>
              </a:lnSpc>
              <a:spcBef>
                <a:spcPts val="800"/>
              </a:spcBef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argument = (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arguments*)</a:t>
            </a:r>
            <a:r>
              <a:rPr lang="en-US" altLang="en-US" sz="16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size = argument-&gt;size;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array = argument-&gt;array;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 sum = argument-&gt;sum;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*sum = 0;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for (i=0;i&lt;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size;i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++)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*sum += array[i];  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return NULL;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67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1"/>
          <p:cNvSpPr txBox="1">
            <a:spLocks noChangeArrowheads="1"/>
          </p:cNvSpPr>
          <p:nvPr/>
        </p:nvSpPr>
        <p:spPr bwMode="auto">
          <a:xfrm>
            <a:off x="1981201" y="-381000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Comments about the example</a:t>
            </a:r>
          </a:p>
        </p:txBody>
      </p:sp>
      <p:sp>
        <p:nvSpPr>
          <p:cNvPr id="15363" name="Text Box 2"/>
          <p:cNvSpPr txBox="1">
            <a:spLocks noChangeArrowheads="1"/>
          </p:cNvSpPr>
          <p:nvPr/>
        </p:nvSpPr>
        <p:spPr bwMode="auto">
          <a:xfrm>
            <a:off x="1981201" y="762001"/>
            <a:ext cx="8228013" cy="511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The “main thread” continues its normal execution after creating the “child thread”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FF0000"/>
                </a:solidFill>
                <a:latin typeface="Calibri" panose="020F0502020204030204" pitchFamily="34" charset="0"/>
              </a:rPr>
              <a:t>IMPORTANT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: If the main thread terminates, then all threads are killed!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We will see that there is a join() function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Of course, memory is shared by the parent and the child (the array, the location of the sum)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nothing prevents the parent from doing something to it while the child is still executing 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which may lead to a wrong computation</a:t>
            </a:r>
          </a:p>
          <a:p>
            <a:pPr marL="515937" lvl="1" indent="-342900" eaLnBrk="1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we will see that 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Pthreads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provide locking mechanisms</a:t>
            </a:r>
          </a:p>
          <a:p>
            <a:pPr marL="458787" indent="-457200" eaLnBrk="1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The bundling and unbundling of arguments is a bit tedious</a:t>
            </a:r>
          </a:p>
        </p:txBody>
      </p:sp>
    </p:spTree>
    <p:extLst>
      <p:ext uri="{BB962C8B-B14F-4D97-AF65-F5344CB8AC3E}">
        <p14:creationId xmlns:p14="http://schemas.microsoft.com/office/powerpoint/2010/main" val="39610570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1"/>
          <p:cNvSpPr txBox="1">
            <a:spLocks noChangeArrowheads="1"/>
          </p:cNvSpPr>
          <p:nvPr/>
        </p:nvSpPr>
        <p:spPr bwMode="auto">
          <a:xfrm>
            <a:off x="1828801" y="-64769"/>
            <a:ext cx="7591425" cy="1189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3600" dirty="0">
                <a:solidFill>
                  <a:srgbClr val="000000"/>
                </a:solidFill>
                <a:latin typeface="Calibri" panose="020F0502020204030204" pitchFamily="34" charset="0"/>
              </a:rPr>
              <a:t>The </a:t>
            </a:r>
            <a:r>
              <a:rPr lang="en-US" altLang="en-US" sz="3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Pthreads</a:t>
            </a:r>
            <a:r>
              <a:rPr lang="en-US" altLang="en-US" sz="3600" dirty="0">
                <a:solidFill>
                  <a:srgbClr val="000000"/>
                </a:solidFill>
                <a:latin typeface="Calibri" panose="020F0502020204030204" pitchFamily="34" charset="0"/>
              </a:rPr>
              <a:t> “Hello, world" Program</a:t>
            </a:r>
          </a:p>
        </p:txBody>
      </p:sp>
      <p:sp>
        <p:nvSpPr>
          <p:cNvPr id="16387" name="Rectangle 2"/>
          <p:cNvSpPr>
            <a:spLocks noChangeArrowheads="1"/>
          </p:cNvSpPr>
          <p:nvPr/>
        </p:nvSpPr>
        <p:spPr bwMode="auto">
          <a:xfrm>
            <a:off x="2039939" y="809200"/>
            <a:ext cx="5736163" cy="5018939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/*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 * </a:t>
            </a:r>
            <a:r>
              <a:rPr lang="en-US" altLang="en-US" sz="1600" dirty="0" err="1">
                <a:solidFill>
                  <a:srgbClr val="990000"/>
                </a:solidFill>
                <a:latin typeface="Courier New" panose="02070309020205020404" pitchFamily="49" charset="0"/>
              </a:rPr>
              <a:t>hello.c</a:t>
            </a: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 - </a:t>
            </a:r>
            <a:r>
              <a:rPr lang="en-US" altLang="en-US" sz="1600" dirty="0" err="1">
                <a:solidFill>
                  <a:srgbClr val="990000"/>
                </a:solidFill>
                <a:latin typeface="Courier New" panose="02070309020205020404" pitchFamily="49" charset="0"/>
              </a:rPr>
              <a:t>Pthreads</a:t>
            </a: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 "hello, world" program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#include "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csapp.h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"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void *thread(void *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vargp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main()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(&amp;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, NULL, thread, 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tid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, 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exit(0);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/* thread routine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void *thread(void *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vargp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printf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("Hello, world!\n");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return NULL;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7411" name="Text Box 3"/>
          <p:cNvSpPr txBox="1">
            <a:spLocks noChangeArrowheads="1"/>
          </p:cNvSpPr>
          <p:nvPr/>
        </p:nvSpPr>
        <p:spPr bwMode="auto">
          <a:xfrm>
            <a:off x="8028027" y="1495813"/>
            <a:ext cx="1858884" cy="648512"/>
          </a:xfrm>
          <a:prstGeom prst="rect">
            <a:avLst/>
          </a:prstGeom>
          <a:solidFill>
            <a:srgbClr val="F2DCDB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Thread attributes </a:t>
            </a:r>
          </a:p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(usually NULL)</a:t>
            </a: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8025942" y="2486413"/>
            <a:ext cx="1902742" cy="648512"/>
          </a:xfrm>
          <a:prstGeom prst="rect">
            <a:avLst/>
          </a:prstGeom>
          <a:solidFill>
            <a:srgbClr val="F2DCDB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Thread arguments</a:t>
            </a:r>
          </a:p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(void *p) </a:t>
            </a:r>
          </a:p>
        </p:txBody>
      </p:sp>
      <p:sp>
        <p:nvSpPr>
          <p:cNvPr id="17413" name="Text Box 5"/>
          <p:cNvSpPr txBox="1">
            <a:spLocks noChangeArrowheads="1"/>
          </p:cNvSpPr>
          <p:nvPr/>
        </p:nvSpPr>
        <p:spPr bwMode="auto">
          <a:xfrm>
            <a:off x="7682959" y="3582216"/>
            <a:ext cx="2741112" cy="1479509"/>
          </a:xfrm>
          <a:prstGeom prst="rect">
            <a:avLst/>
          </a:prstGeom>
          <a:solidFill>
            <a:srgbClr val="F2DCDB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Assigns return value</a:t>
            </a:r>
          </a:p>
          <a:p>
            <a:pPr algn="ctr" eaLnBrk="1" hangingPunct="1">
              <a:buClrTx/>
              <a:buFontTx/>
              <a:buNone/>
            </a:pP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(void **p)</a:t>
            </a:r>
          </a:p>
          <a:p>
            <a:pPr algn="ctr" eaLnBrk="1" hangingPunct="1">
              <a:buClrTx/>
              <a:buFontTx/>
              <a:buNone/>
            </a:pPr>
            <a:endParaRPr lang="en-US" altLang="en-US" i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eaLnBrk="1" hangingPunct="1">
              <a:buClrTx/>
              <a:buFontTx/>
              <a:buNone/>
            </a:pP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Causes main to wait </a:t>
            </a:r>
            <a:b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until thread </a:t>
            </a:r>
            <a:r>
              <a:rPr lang="en-US" altLang="en-US" i="1" dirty="0" err="1">
                <a:solidFill>
                  <a:srgbClr val="000000"/>
                </a:solidFill>
                <a:latin typeface="Calibri" panose="020F0502020204030204" pitchFamily="34" charset="0"/>
              </a:rPr>
              <a:t>tid</a:t>
            </a:r>
            <a:r>
              <a:rPr lang="en-US" altLang="en-US" i="1" dirty="0">
                <a:solidFill>
                  <a:srgbClr val="000000"/>
                </a:solidFill>
                <a:latin typeface="Calibri" panose="020F0502020204030204" pitchFamily="34" charset="0"/>
              </a:rPr>
              <a:t> has finished</a:t>
            </a:r>
          </a:p>
        </p:txBody>
      </p:sp>
      <p:sp>
        <p:nvSpPr>
          <p:cNvPr id="17414" name="Line 6"/>
          <p:cNvSpPr>
            <a:spLocks noChangeShapeType="1"/>
          </p:cNvSpPr>
          <p:nvPr/>
        </p:nvSpPr>
        <p:spPr bwMode="auto">
          <a:xfrm flipH="1">
            <a:off x="5178425" y="1878012"/>
            <a:ext cx="2825750" cy="1447800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5" name="Line 7"/>
          <p:cNvSpPr>
            <a:spLocks noChangeShapeType="1"/>
          </p:cNvSpPr>
          <p:nvPr/>
        </p:nvSpPr>
        <p:spPr bwMode="auto">
          <a:xfrm flipH="1">
            <a:off x="6931025" y="2792412"/>
            <a:ext cx="1073150" cy="533400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6" name="Line 8"/>
          <p:cNvSpPr>
            <a:spLocks noChangeShapeType="1"/>
          </p:cNvSpPr>
          <p:nvPr/>
        </p:nvSpPr>
        <p:spPr bwMode="auto">
          <a:xfrm flipH="1" flipV="1">
            <a:off x="4873625" y="3779837"/>
            <a:ext cx="3130550" cy="539750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670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1"/>
          <p:cNvSpPr txBox="1">
            <a:spLocks noChangeArrowheads="1"/>
          </p:cNvSpPr>
          <p:nvPr/>
        </p:nvSpPr>
        <p:spPr bwMode="auto">
          <a:xfrm>
            <a:off x="1809751" y="384176"/>
            <a:ext cx="8348663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Sharing Data</a:t>
            </a:r>
          </a:p>
        </p:txBody>
      </p:sp>
      <p:sp>
        <p:nvSpPr>
          <p:cNvPr id="18435" name="Text Box 2"/>
          <p:cNvSpPr txBox="1">
            <a:spLocks noChangeArrowheads="1"/>
          </p:cNvSpPr>
          <p:nvPr/>
        </p:nvSpPr>
        <p:spPr bwMode="auto">
          <a:xfrm>
            <a:off x="1814514" y="1158876"/>
            <a:ext cx="8548687" cy="554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39775" indent="-28257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75000"/>
              </a:lnSpc>
              <a:spcBef>
                <a:spcPts val="700"/>
              </a:spcBef>
              <a:buSzPct val="45000"/>
              <a:buFont typeface="StarSymbol" charset="0"/>
              <a:buChar char="●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Must be careful to avoid unintended sharing</a:t>
            </a:r>
          </a:p>
          <a:p>
            <a:pPr lvl="1" eaLnBrk="1" hangingPunct="1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For example, what happens if we pass the address of connfd to the thread routine?</a:t>
            </a:r>
          </a:p>
          <a:p>
            <a:pPr lvl="2" eaLnBrk="1" hangingPunct="1">
              <a:lnSpc>
                <a:spcPct val="87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  <a:t>pthread_create(&amp;tid, NULL, thread, </a:t>
            </a:r>
            <a:b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  <a:t>  (void *)&amp;connfd);</a:t>
            </a:r>
          </a:p>
        </p:txBody>
      </p:sp>
    </p:spTree>
    <p:extLst>
      <p:ext uri="{BB962C8B-B14F-4D97-AF65-F5344CB8AC3E}">
        <p14:creationId xmlns:p14="http://schemas.microsoft.com/office/powerpoint/2010/main" val="28706604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pthread_exit()</a:t>
            </a:r>
          </a:p>
        </p:txBody>
      </p:sp>
      <p:sp>
        <p:nvSpPr>
          <p:cNvPr id="19459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556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marL="2286000" indent="-4556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Terminates the calling thread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void </a:t>
            </a:r>
            <a:r>
              <a:rPr lang="en-US" altLang="en-US" sz="2600" b="1">
                <a:solidFill>
                  <a:srgbClr val="FF0000"/>
                </a:solidFill>
                <a:latin typeface="Courier New" panose="02070309020205020404" pitchFamily="49" charset="0"/>
              </a:rPr>
              <a:t>pthread_exit</a:t>
            </a: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(void *retval);</a:t>
            </a:r>
          </a:p>
          <a:p>
            <a:pPr eaLnBrk="1" hangingPunct="1"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The return value is made available to another thread calling a </a:t>
            </a:r>
            <a:r>
              <a:rPr lang="en-US" altLang="en-US" sz="2400" b="1">
                <a:solidFill>
                  <a:srgbClr val="000000"/>
                </a:solidFill>
                <a:latin typeface="Courier New" panose="02070309020205020404" pitchFamily="49" charset="0"/>
              </a:rPr>
              <a:t>pthread_join()</a:t>
            </a: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 (see next slide)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My previous example had the thread just return from </a:t>
            </a:r>
            <a:r>
              <a:rPr lang="en-US" altLang="en-US" sz="2400" b="1">
                <a:solidFill>
                  <a:srgbClr val="000000"/>
                </a:solidFill>
                <a:latin typeface="Courier New" panose="02070309020205020404" pitchFamily="49" charset="0"/>
              </a:rPr>
              <a:t>function do_work()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In this case the call to </a:t>
            </a: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  <a:t>pthread_exit()</a:t>
            </a: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 is implicit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The return value of the function serves as the argument to the (implicitly called) </a:t>
            </a: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</a:rPr>
              <a:t>pthread_exit()</a:t>
            </a: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.</a:t>
            </a:r>
          </a:p>
          <a:p>
            <a:pPr lvl="1" eaLnBrk="1" hangingPunct="1">
              <a:spcBef>
                <a:spcPts val="700"/>
              </a:spcBef>
            </a:pPr>
            <a:endParaRPr lang="en-US" altLang="en-US" sz="20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6031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1"/>
          <p:cNvSpPr txBox="1">
            <a:spLocks noChangeArrowheads="1"/>
          </p:cNvSpPr>
          <p:nvPr/>
        </p:nvSpPr>
        <p:spPr bwMode="auto">
          <a:xfrm>
            <a:off x="1981201" y="-304800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pthread_join()</a:t>
            </a:r>
          </a:p>
        </p:txBody>
      </p:sp>
      <p:sp>
        <p:nvSpPr>
          <p:cNvPr id="20483" name="Text Box 2"/>
          <p:cNvSpPr txBox="1">
            <a:spLocks noChangeArrowheads="1"/>
          </p:cNvSpPr>
          <p:nvPr/>
        </p:nvSpPr>
        <p:spPr bwMode="auto">
          <a:xfrm>
            <a:off x="1981201" y="1166813"/>
            <a:ext cx="8228013" cy="4983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Causes the calling thread to wait for another thread to terminate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6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 thread,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			void **</a:t>
            </a:r>
            <a:r>
              <a:rPr lang="en-US" altLang="en-US" sz="2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value_ptr</a:t>
            </a:r>
            <a:r>
              <a:rPr lang="en-US" altLang="en-US" sz="2600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lnSpc>
                <a:spcPct val="40000"/>
              </a:lnSpc>
              <a:spcBef>
                <a:spcPts val="800"/>
              </a:spcBef>
            </a:pPr>
            <a:endParaRPr lang="en-US" altLang="en-US" sz="26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thread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: input parameter, id of the thread to wait on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value_ptr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: output parameter, value given to </a:t>
            </a:r>
            <a:r>
              <a:rPr lang="en-US" altLang="en-US" sz="2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pthread_exit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by the terminating thread (which happens to always be a </a:t>
            </a:r>
            <a:r>
              <a:rPr lang="en-US" altLang="en-US" sz="22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returns 0 to indicate success, error code otherwise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multiple simultaneous calls for the same thread are not allowed</a:t>
            </a:r>
          </a:p>
        </p:txBody>
      </p:sp>
    </p:spTree>
    <p:extLst>
      <p:ext uri="{BB962C8B-B14F-4D97-AF65-F5344CB8AC3E}">
        <p14:creationId xmlns:p14="http://schemas.microsoft.com/office/powerpoint/2010/main" val="3212366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pthread_kill()</a:t>
            </a:r>
          </a:p>
        </p:txBody>
      </p:sp>
      <p:sp>
        <p:nvSpPr>
          <p:cNvPr id="21507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Causes the termination of a thread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int </a:t>
            </a:r>
            <a:r>
              <a:rPr lang="en-US" altLang="en-US" sz="2600" b="1">
                <a:solidFill>
                  <a:srgbClr val="FF0000"/>
                </a:solidFill>
                <a:latin typeface="Courier New" panose="02070309020205020404" pitchFamily="49" charset="0"/>
              </a:rPr>
              <a:t>pthread_kill</a:t>
            </a: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	pthread_t thread,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2600" b="1">
                <a:solidFill>
                  <a:srgbClr val="000000"/>
                </a:solidFill>
                <a:latin typeface="Courier New" panose="02070309020205020404" pitchFamily="49" charset="0"/>
              </a:rPr>
              <a:t>			int sig);</a:t>
            </a:r>
          </a:p>
          <a:p>
            <a:pPr eaLnBrk="1" hangingPunct="1">
              <a:lnSpc>
                <a:spcPct val="4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thread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: input parameter, id of the thread to terminate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sig: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 signal number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returns 0 to indicate success, error code otherwise</a:t>
            </a:r>
          </a:p>
        </p:txBody>
      </p:sp>
    </p:spTree>
    <p:extLst>
      <p:ext uri="{BB962C8B-B14F-4D97-AF65-F5344CB8AC3E}">
        <p14:creationId xmlns:p14="http://schemas.microsoft.com/office/powerpoint/2010/main" val="4935139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ext Box 2"/>
          <p:cNvSpPr txBox="1">
            <a:spLocks noChangeArrowheads="1"/>
          </p:cNvSpPr>
          <p:nvPr/>
        </p:nvSpPr>
        <p:spPr bwMode="auto">
          <a:xfrm>
            <a:off x="1981201" y="211138"/>
            <a:ext cx="8228013" cy="6342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argc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 char *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argv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double array[100];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double sum;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void  *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return_value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endParaRPr lang="en-US" altLang="en-US" sz="12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= 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 *)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calloc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(1,sizeof(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arguments));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-&gt;array = array; 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-&gt;size=100; 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2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FF"/>
                </a:solidFill>
                <a:latin typeface="Courier New" panose="02070309020205020404" pitchFamily="49" charset="0"/>
              </a:rPr>
              <a:t>-&gt;sum = &amp;sum;</a:t>
            </a:r>
          </a:p>
          <a:p>
            <a:pPr eaLnBrk="1" hangingPunct="1">
              <a:lnSpc>
                <a:spcPct val="0"/>
              </a:lnSpc>
              <a:spcBef>
                <a:spcPts val="800"/>
              </a:spcBef>
            </a:pPr>
            <a:endParaRPr lang="en-US" altLang="en-US" sz="12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if (</a:t>
            </a:r>
            <a:r>
              <a:rPr lang="en-US" altLang="en-US" sz="12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(&amp;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 NULL, 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  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do_work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 (void *)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)) {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fprintf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stderr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,”Error while creating thread\n”);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exit(1);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...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if (</a:t>
            </a:r>
            <a:r>
              <a:rPr lang="en-US" altLang="en-US" sz="12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worker_thread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 &amp;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return_value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)) {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fprintf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2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stderr</a:t>
            </a: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,”Error while waiting for thread\n”);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exit(1);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}</a:t>
            </a:r>
          </a:p>
          <a:p>
            <a:pPr eaLnBrk="1" hangingPunct="1">
              <a:lnSpc>
                <a:spcPct val="80000"/>
              </a:lnSpc>
              <a:spcBef>
                <a:spcPts val="800"/>
              </a:spcBef>
            </a:pPr>
            <a:r>
              <a:rPr lang="en-US" alt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943538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pthread_join()    Warning</a:t>
            </a:r>
          </a:p>
        </p:txBody>
      </p:sp>
      <p:sp>
        <p:nvSpPr>
          <p:cNvPr id="23555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58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This is a common “bug” that first-time </a:t>
            </a: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 programmers encounter</a:t>
            </a:r>
          </a:p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Without the call to </a:t>
            </a: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pthread_join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() the previous program may end immediately, with the main thread reaching the end of main() and exiting, thus killing all other threads perhaps even before they have had a chance to execute</a:t>
            </a:r>
          </a:p>
        </p:txBody>
      </p:sp>
    </p:spTree>
    <p:extLst>
      <p:ext uri="{BB962C8B-B14F-4D97-AF65-F5344CB8AC3E}">
        <p14:creationId xmlns:p14="http://schemas.microsoft.com/office/powerpoint/2010/main" val="1072927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/>
          <p:cNvSpPr>
            <a:spLocks noChangeArrowheads="1"/>
          </p:cNvSpPr>
          <p:nvPr/>
        </p:nvSpPr>
        <p:spPr bwMode="auto">
          <a:xfrm>
            <a:off x="2344738" y="1766888"/>
            <a:ext cx="3605212" cy="2794000"/>
          </a:xfrm>
          <a:prstGeom prst="rect">
            <a:avLst/>
          </a:prstGeom>
          <a:solidFill>
            <a:srgbClr val="FCFB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>
                <a:solidFill>
                  <a:srgbClr val="000000"/>
                </a:solidFill>
                <a:latin typeface="Calibri" panose="020F0502020204030204" pitchFamily="34" charset="0"/>
              </a:rPr>
              <a:t>Process: Alternative View</a:t>
            </a:r>
          </a:p>
        </p:txBody>
      </p:sp>
      <p:sp>
        <p:nvSpPr>
          <p:cNvPr id="5124" name="Text Box 3"/>
          <p:cNvSpPr txBox="1">
            <a:spLocks noChangeArrowheads="1"/>
          </p:cNvSpPr>
          <p:nvPr/>
        </p:nvSpPr>
        <p:spPr bwMode="auto">
          <a:xfrm>
            <a:off x="1884364" y="1219200"/>
            <a:ext cx="7896225" cy="497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Process = thread + code, data, and kernel context</a:t>
            </a:r>
          </a:p>
        </p:txBody>
      </p:sp>
      <p:sp>
        <p:nvSpPr>
          <p:cNvPr id="5125" name="Rectangle 4"/>
          <p:cNvSpPr>
            <a:spLocks noChangeArrowheads="1"/>
          </p:cNvSpPr>
          <p:nvPr/>
        </p:nvSpPr>
        <p:spPr bwMode="auto">
          <a:xfrm>
            <a:off x="6994525" y="2136775"/>
            <a:ext cx="2230438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shared libraries</a:t>
            </a:r>
          </a:p>
        </p:txBody>
      </p:sp>
      <p:sp>
        <p:nvSpPr>
          <p:cNvPr id="5126" name="Rectangle 5"/>
          <p:cNvSpPr>
            <a:spLocks noChangeArrowheads="1"/>
          </p:cNvSpPr>
          <p:nvPr/>
        </p:nvSpPr>
        <p:spPr bwMode="auto">
          <a:xfrm>
            <a:off x="6994525" y="2455863"/>
            <a:ext cx="2230438" cy="254000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5127" name="Rectangle 6"/>
          <p:cNvSpPr>
            <a:spLocks noChangeArrowheads="1"/>
          </p:cNvSpPr>
          <p:nvPr/>
        </p:nvSpPr>
        <p:spPr bwMode="auto">
          <a:xfrm>
            <a:off x="6994525" y="2709864"/>
            <a:ext cx="2230438" cy="28892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run-time heap</a:t>
            </a:r>
          </a:p>
        </p:txBody>
      </p:sp>
      <p:sp>
        <p:nvSpPr>
          <p:cNvPr id="5128" name="Text Box 7"/>
          <p:cNvSpPr txBox="1">
            <a:spLocks noChangeArrowheads="1"/>
          </p:cNvSpPr>
          <p:nvPr/>
        </p:nvSpPr>
        <p:spPr bwMode="auto">
          <a:xfrm>
            <a:off x="6754813" y="3776664"/>
            <a:ext cx="2987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0</a:t>
            </a:r>
          </a:p>
        </p:txBody>
      </p:sp>
      <p:sp>
        <p:nvSpPr>
          <p:cNvPr id="5129" name="Rectangle 8"/>
          <p:cNvSpPr>
            <a:spLocks noChangeArrowheads="1"/>
          </p:cNvSpPr>
          <p:nvPr/>
        </p:nvSpPr>
        <p:spPr bwMode="auto">
          <a:xfrm>
            <a:off x="6994526" y="2998789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read/write data</a:t>
            </a:r>
          </a:p>
        </p:txBody>
      </p:sp>
      <p:sp>
        <p:nvSpPr>
          <p:cNvPr id="5130" name="Text Box 9"/>
          <p:cNvSpPr txBox="1">
            <a:spLocks noChangeArrowheads="1"/>
          </p:cNvSpPr>
          <p:nvPr/>
        </p:nvSpPr>
        <p:spPr bwMode="auto">
          <a:xfrm>
            <a:off x="3062289" y="2141539"/>
            <a:ext cx="2439987" cy="1479509"/>
          </a:xfrm>
          <a:prstGeom prst="rect">
            <a:avLst/>
          </a:prstGeom>
          <a:solidFill>
            <a:srgbClr val="D5F1CF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Program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Data registers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Condition codes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Stack pointer (SP)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Program counter (PC)</a:t>
            </a:r>
          </a:p>
        </p:txBody>
      </p:sp>
      <p:sp>
        <p:nvSpPr>
          <p:cNvPr id="5131" name="Text Box 10"/>
          <p:cNvSpPr txBox="1">
            <a:spLocks noChangeArrowheads="1"/>
          </p:cNvSpPr>
          <p:nvPr/>
        </p:nvSpPr>
        <p:spPr bwMode="auto">
          <a:xfrm>
            <a:off x="6939500" y="1754170"/>
            <a:ext cx="3016765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7F7F7F"/>
                </a:solidFill>
                <a:latin typeface="Calibri" panose="020F0502020204030204" pitchFamily="34" charset="0"/>
              </a:rPr>
              <a:t>Code, data, and kernel context</a:t>
            </a:r>
          </a:p>
        </p:txBody>
      </p:sp>
      <p:sp>
        <p:nvSpPr>
          <p:cNvPr id="5132" name="Rectangle 11"/>
          <p:cNvSpPr>
            <a:spLocks noChangeArrowheads="1"/>
          </p:cNvSpPr>
          <p:nvPr/>
        </p:nvSpPr>
        <p:spPr bwMode="auto">
          <a:xfrm>
            <a:off x="6994526" y="3319464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read-only code/data</a:t>
            </a:r>
          </a:p>
        </p:txBody>
      </p:sp>
      <p:sp>
        <p:nvSpPr>
          <p:cNvPr id="5133" name="Rectangle 12"/>
          <p:cNvSpPr>
            <a:spLocks noChangeArrowheads="1"/>
          </p:cNvSpPr>
          <p:nvPr/>
        </p:nvSpPr>
        <p:spPr bwMode="auto">
          <a:xfrm>
            <a:off x="6994526" y="3624264"/>
            <a:ext cx="2232025" cy="320675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5134" name="Rectangle 13"/>
          <p:cNvSpPr>
            <a:spLocks noChangeArrowheads="1"/>
          </p:cNvSpPr>
          <p:nvPr/>
        </p:nvSpPr>
        <p:spPr bwMode="auto">
          <a:xfrm>
            <a:off x="3062289" y="4149725"/>
            <a:ext cx="2435225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stack</a:t>
            </a:r>
          </a:p>
        </p:txBody>
      </p:sp>
      <p:sp>
        <p:nvSpPr>
          <p:cNvPr id="5135" name="Text Box 14"/>
          <p:cNvSpPr txBox="1">
            <a:spLocks noChangeArrowheads="1"/>
          </p:cNvSpPr>
          <p:nvPr/>
        </p:nvSpPr>
        <p:spPr bwMode="auto">
          <a:xfrm>
            <a:off x="2348817" y="4178283"/>
            <a:ext cx="4061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SP</a:t>
            </a:r>
          </a:p>
        </p:txBody>
      </p:sp>
      <p:sp>
        <p:nvSpPr>
          <p:cNvPr id="5136" name="Line 15"/>
          <p:cNvSpPr>
            <a:spLocks noChangeShapeType="1"/>
          </p:cNvSpPr>
          <p:nvPr/>
        </p:nvSpPr>
        <p:spPr bwMode="auto">
          <a:xfrm>
            <a:off x="2722563" y="4367214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7" name="Text Box 16"/>
          <p:cNvSpPr txBox="1">
            <a:spLocks noChangeArrowheads="1"/>
          </p:cNvSpPr>
          <p:nvPr/>
        </p:nvSpPr>
        <p:spPr bwMode="auto">
          <a:xfrm>
            <a:off x="6259538" y="3282933"/>
            <a:ext cx="423812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PC</a:t>
            </a:r>
          </a:p>
        </p:txBody>
      </p:sp>
      <p:sp>
        <p:nvSpPr>
          <p:cNvPr id="5138" name="Line 17"/>
          <p:cNvSpPr>
            <a:spLocks noChangeShapeType="1"/>
          </p:cNvSpPr>
          <p:nvPr/>
        </p:nvSpPr>
        <p:spPr bwMode="auto">
          <a:xfrm>
            <a:off x="6648450" y="3471864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9" name="Text Box 18"/>
          <p:cNvSpPr txBox="1">
            <a:spLocks noChangeArrowheads="1"/>
          </p:cNvSpPr>
          <p:nvPr/>
        </p:nvSpPr>
        <p:spPr bwMode="auto">
          <a:xfrm>
            <a:off x="6191760" y="2514583"/>
            <a:ext cx="487931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brk</a:t>
            </a:r>
          </a:p>
        </p:txBody>
      </p:sp>
      <p:sp>
        <p:nvSpPr>
          <p:cNvPr id="5140" name="Line 19"/>
          <p:cNvSpPr>
            <a:spLocks noChangeShapeType="1"/>
          </p:cNvSpPr>
          <p:nvPr/>
        </p:nvSpPr>
        <p:spPr bwMode="auto">
          <a:xfrm>
            <a:off x="6648450" y="2709864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41" name="Text Box 20"/>
          <p:cNvSpPr txBox="1">
            <a:spLocks noChangeArrowheads="1"/>
          </p:cNvSpPr>
          <p:nvPr/>
        </p:nvSpPr>
        <p:spPr bwMode="auto">
          <a:xfrm>
            <a:off x="2987726" y="1750687"/>
            <a:ext cx="911125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2000" i="1">
                <a:solidFill>
                  <a:srgbClr val="7F7F7F"/>
                </a:solidFill>
                <a:latin typeface="Calibri" panose="020F0502020204030204" pitchFamily="34" charset="0"/>
              </a:rPr>
              <a:t>Thread</a:t>
            </a:r>
          </a:p>
        </p:txBody>
      </p:sp>
      <p:sp>
        <p:nvSpPr>
          <p:cNvPr id="5142" name="Rectangle 21"/>
          <p:cNvSpPr>
            <a:spLocks noChangeArrowheads="1"/>
          </p:cNvSpPr>
          <p:nvPr/>
        </p:nvSpPr>
        <p:spPr bwMode="auto">
          <a:xfrm>
            <a:off x="6994526" y="4270375"/>
            <a:ext cx="2232025" cy="1202510"/>
          </a:xfrm>
          <a:prstGeom prst="rect">
            <a:avLst/>
          </a:prstGeom>
          <a:solidFill>
            <a:srgbClr val="F1C7C7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Kernel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VM structures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Descriptor table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brk pointer</a:t>
            </a:r>
          </a:p>
        </p:txBody>
      </p:sp>
    </p:spTree>
    <p:extLst>
      <p:ext uri="{BB962C8B-B14F-4D97-AF65-F5344CB8AC3E}">
        <p14:creationId xmlns:p14="http://schemas.microsoft.com/office/powerpoint/2010/main" val="28519534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pthread_join()    Warning</a:t>
            </a:r>
          </a:p>
        </p:txBody>
      </p:sp>
      <p:sp>
        <p:nvSpPr>
          <p:cNvPr id="24579" name="Text Box 2"/>
          <p:cNvSpPr txBox="1">
            <a:spLocks noChangeArrowheads="1"/>
          </p:cNvSpPr>
          <p:nvPr/>
        </p:nvSpPr>
        <p:spPr bwMode="auto">
          <a:xfrm>
            <a:off x="1981201" y="1447801"/>
            <a:ext cx="8228013" cy="479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When creating multiple threads be careful to store the handle of each thread in a separate variable</a:t>
            </a:r>
          </a:p>
          <a:p>
            <a:pPr marL="515937" lvl="1" indent="-342900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Typically one has an array of thread handles</a:t>
            </a:r>
          </a:p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That way you’ll be able to call </a:t>
            </a:r>
            <a:r>
              <a:rPr lang="en-US" altLang="en-US" sz="26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pthread_join</a:t>
            </a: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() for each thread</a:t>
            </a:r>
          </a:p>
          <a:p>
            <a:pPr marL="458787" indent="-4572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Also, note that the following code is sequential!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	for (i=0; i &lt; 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num_threads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; i++) {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			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pthread_create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(&amp;(threads[i]),...)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			</a:t>
            </a:r>
            <a:r>
              <a:rPr lang="en-US" altLang="en-US" sz="2200" dirty="0" err="1">
                <a:solidFill>
                  <a:srgbClr val="000000"/>
                </a:solidFill>
                <a:latin typeface="Calibri" panose="020F0502020204030204" pitchFamily="34" charset="0"/>
              </a:rPr>
              <a:t>pthread_join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(threads[i],...)</a:t>
            </a:r>
          </a:p>
          <a:p>
            <a:pPr lvl="1" eaLnBrk="1" hangingPunct="1">
              <a:spcBef>
                <a:spcPts val="700"/>
              </a:spcBef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 	}</a:t>
            </a:r>
          </a:p>
        </p:txBody>
      </p:sp>
    </p:spTree>
    <p:extLst>
      <p:ext uri="{BB962C8B-B14F-4D97-AF65-F5344CB8AC3E}">
        <p14:creationId xmlns:p14="http://schemas.microsoft.com/office/powerpoint/2010/main" val="38338700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1"/>
          <p:cNvSpPr txBox="1">
            <a:spLocks noChangeArrowheads="1"/>
          </p:cNvSpPr>
          <p:nvPr/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>
                <a:solidFill>
                  <a:srgbClr val="000000"/>
                </a:solidFill>
                <a:latin typeface="Calibri" panose="020F0502020204030204" pitchFamily="34" charset="0"/>
              </a:rPr>
              <a:t>Threads Memory Model</a:t>
            </a:r>
          </a:p>
        </p:txBody>
      </p:sp>
      <p:sp>
        <p:nvSpPr>
          <p:cNvPr id="27651" name="Text Box 2"/>
          <p:cNvSpPr txBox="1">
            <a:spLocks noChangeArrowheads="1"/>
          </p:cNvSpPr>
          <p:nvPr/>
        </p:nvSpPr>
        <p:spPr bwMode="auto">
          <a:xfrm>
            <a:off x="1857376" y="1263650"/>
            <a:ext cx="8201025" cy="497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39775" indent="-28257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Conceptual model: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Multiple threads run within the context of a single process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Each thread has its own separate thread context</a:t>
            </a:r>
          </a:p>
          <a:p>
            <a:pPr lvl="2" ea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pPr>
            <a:r>
              <a:rPr lang="en-US" altLang="en-US" sz="1500">
                <a:solidFill>
                  <a:srgbClr val="000000"/>
                </a:solidFill>
                <a:latin typeface="Calibri" panose="020F0502020204030204" pitchFamily="34" charset="0"/>
              </a:rPr>
              <a:t>Thread ID, stack, stack pointer, program counter, condition codes, and general purpose registers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All threads share the remaining process context</a:t>
            </a:r>
          </a:p>
          <a:p>
            <a:pPr lvl="2" ea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pPr>
            <a:r>
              <a:rPr lang="en-US" altLang="en-US" sz="1500">
                <a:solidFill>
                  <a:srgbClr val="000000"/>
                </a:solidFill>
                <a:latin typeface="Calibri" panose="020F0502020204030204" pitchFamily="34" charset="0"/>
              </a:rPr>
              <a:t>Code, data, heap, and shared library segments of the process virtual address space</a:t>
            </a:r>
          </a:p>
          <a:p>
            <a:pPr lvl="2" ea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pPr>
            <a:r>
              <a:rPr lang="en-US" altLang="en-US" sz="1500">
                <a:solidFill>
                  <a:srgbClr val="000000"/>
                </a:solidFill>
                <a:latin typeface="Calibri" panose="020F0502020204030204" pitchFamily="34" charset="0"/>
              </a:rPr>
              <a:t>Open files and installed handlers</a:t>
            </a:r>
          </a:p>
          <a:p>
            <a:pPr eaLnBrk="1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Operationally, this model is not strictly enforced:</a:t>
            </a:r>
          </a:p>
          <a:p>
            <a:pPr lvl="1" eaLnBrk="1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–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Register values are truly separate and protected, but</a:t>
            </a:r>
          </a:p>
          <a:p>
            <a:pPr lvl="1" eaLnBrk="1" hangingPunct="1">
              <a:lnSpc>
                <a:spcPct val="90000"/>
              </a:lnSpc>
              <a:spcBef>
                <a:spcPts val="650"/>
              </a:spcBef>
              <a:buFont typeface="Times New Roman" panose="02020603050405020304" pitchFamily="18" charset="0"/>
              <a:buChar char="•"/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Any thread can read and write the stack of any other thread</a:t>
            </a:r>
          </a:p>
        </p:txBody>
      </p:sp>
    </p:spTree>
    <p:extLst>
      <p:ext uri="{BB962C8B-B14F-4D97-AF65-F5344CB8AC3E}">
        <p14:creationId xmlns:p14="http://schemas.microsoft.com/office/powerpoint/2010/main" val="29013340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 Box 1"/>
          <p:cNvSpPr txBox="1">
            <a:spLocks noChangeArrowheads="1"/>
          </p:cNvSpPr>
          <p:nvPr/>
        </p:nvSpPr>
        <p:spPr bwMode="auto">
          <a:xfrm>
            <a:off x="1874838" y="-152400"/>
            <a:ext cx="8507412" cy="1189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3600">
                <a:solidFill>
                  <a:srgbClr val="000000"/>
                </a:solidFill>
                <a:latin typeface="Calibri" panose="020F0502020204030204" pitchFamily="34" charset="0"/>
              </a:rPr>
              <a:t>Thread Accessing Another Thread’s Stack</a:t>
            </a:r>
          </a:p>
        </p:txBody>
      </p:sp>
      <p:sp>
        <p:nvSpPr>
          <p:cNvPr id="28675" name="Rectangle 2"/>
          <p:cNvSpPr>
            <a:spLocks noChangeArrowheads="1"/>
          </p:cNvSpPr>
          <p:nvPr/>
        </p:nvSpPr>
        <p:spPr bwMode="auto">
          <a:xfrm>
            <a:off x="2005013" y="1083916"/>
            <a:ext cx="3761264" cy="4772718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char **ptr;  </a:t>
            </a:r>
            <a:r>
              <a:rPr lang="en-US" altLang="en-US" sz="1600">
                <a:solidFill>
                  <a:srgbClr val="990000"/>
                </a:solidFill>
                <a:latin typeface="Courier New" panose="02070309020205020404" pitchFamily="49" charset="0"/>
              </a:rPr>
              <a:t>/* global */</a:t>
            </a:r>
          </a:p>
          <a:p>
            <a:pPr eaLnBrk="1" hangingPunct="1">
              <a:buClrTx/>
              <a:buFontTx/>
              <a:buNone/>
            </a:pPr>
            <a:endParaRPr lang="en-US" alt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int main()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int i;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pthread_t tid;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char *msgs[2] =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"Hello from foo",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"Hello from bar"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};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ptr = msgs;</a:t>
            </a:r>
          </a:p>
          <a:p>
            <a:pPr eaLnBrk="1" hangingPunct="1">
              <a:buClrTx/>
              <a:buFontTx/>
              <a:buNone/>
            </a:pPr>
            <a:endParaRPr lang="en-US" alt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for (i = 0; i &lt; 2; i++)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Pthread_create(&amp;tid,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    NULL,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    thread,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    (void *)i);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Pthread_exit(NULL);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28676" name="Rectangle 3"/>
          <p:cNvSpPr>
            <a:spLocks noChangeArrowheads="1"/>
          </p:cNvSpPr>
          <p:nvPr/>
        </p:nvSpPr>
        <p:spPr bwMode="auto">
          <a:xfrm>
            <a:off x="5965826" y="1074392"/>
            <a:ext cx="4501851" cy="2310505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990000"/>
                </a:solidFill>
                <a:latin typeface="Courier New" panose="02070309020205020404" pitchFamily="49" charset="0"/>
              </a:rPr>
              <a:t>/* thread routine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void *thread(void *vargp)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int myid = (int) vargp;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static int svar = 0;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printf("[%d]: %s (svar=%d)\n",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 myid, ptr[myid], ++svar);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29700" name="Text Box 4"/>
          <p:cNvSpPr txBox="1">
            <a:spLocks noChangeArrowheads="1"/>
          </p:cNvSpPr>
          <p:nvPr/>
        </p:nvSpPr>
        <p:spPr bwMode="auto">
          <a:xfrm>
            <a:off x="5843588" y="3739376"/>
            <a:ext cx="3878732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0" rIns="90000" bIns="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Peer threads access main thread’s stack</a:t>
            </a:r>
          </a:p>
          <a:p>
            <a:pPr eaLnBrk="1" hangingPunct="1">
              <a:buClrTx/>
              <a:buFontTx/>
              <a:buNone/>
            </a:pPr>
            <a:r>
              <a:rPr lang="en-US" altLang="en-US" i="1">
                <a:solidFill>
                  <a:srgbClr val="000000"/>
                </a:solidFill>
                <a:latin typeface="Calibri" panose="020F0502020204030204" pitchFamily="34" charset="0"/>
              </a:rPr>
              <a:t>indirectly through global ptr variable</a:t>
            </a:r>
          </a:p>
        </p:txBody>
      </p:sp>
      <p:sp>
        <p:nvSpPr>
          <p:cNvPr id="29701" name="Line 5"/>
          <p:cNvSpPr>
            <a:spLocks noChangeShapeType="1"/>
          </p:cNvSpPr>
          <p:nvPr/>
        </p:nvSpPr>
        <p:spPr bwMode="auto">
          <a:xfrm flipV="1">
            <a:off x="7508875" y="3059112"/>
            <a:ext cx="520700" cy="679450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870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Box 1"/>
          <p:cNvSpPr txBox="1">
            <a:spLocks noChangeArrowheads="1"/>
          </p:cNvSpPr>
          <p:nvPr/>
        </p:nvSpPr>
        <p:spPr bwMode="auto">
          <a:xfrm>
            <a:off x="1890713" y="-381000"/>
            <a:ext cx="87757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badcnt.c</a:t>
            </a:r>
            <a:r>
              <a:rPr lang="en-US" altLang="en-US" sz="4000" dirty="0">
                <a:solidFill>
                  <a:srgbClr val="000000"/>
                </a:solidFill>
                <a:latin typeface="Calibri" panose="020F0502020204030204" pitchFamily="34" charset="0"/>
              </a:rPr>
              <a:t>: Improper Synchronization</a:t>
            </a:r>
          </a:p>
        </p:txBody>
      </p:sp>
      <p:sp>
        <p:nvSpPr>
          <p:cNvPr id="31747" name="Rectangle 2"/>
          <p:cNvSpPr>
            <a:spLocks noChangeArrowheads="1"/>
          </p:cNvSpPr>
          <p:nvPr/>
        </p:nvSpPr>
        <p:spPr bwMode="auto">
          <a:xfrm>
            <a:off x="1997076" y="605921"/>
            <a:ext cx="4378419" cy="5265160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990000"/>
                </a:solidFill>
                <a:latin typeface="Courier New" panose="02070309020205020404" pitchFamily="49" charset="0"/>
              </a:rPr>
              <a:t>/* shared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volatile unsigned int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= 0;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#define NITERS 100000000 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int main()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tid1, tid2;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(&amp;tid1, NULL,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  count, 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Pthread_create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(&amp;tid2, NULL,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  count, NULL);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(tid1, NULL);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Pthread_join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(tid2, NULL);</a:t>
            </a:r>
          </a:p>
          <a:p>
            <a:pPr eaLnBrk="1" hangingPunct="1">
              <a:buClrTx/>
              <a:buFontTx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if (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!= (unsigned)NITERS*2)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printf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("BOOM!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=%d\n",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else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printf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("OK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=%d\n", 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31748" name="Rectangle 3"/>
          <p:cNvSpPr>
            <a:spLocks noChangeArrowheads="1"/>
          </p:cNvSpPr>
          <p:nvPr/>
        </p:nvSpPr>
        <p:spPr bwMode="auto">
          <a:xfrm>
            <a:off x="6511925" y="599095"/>
            <a:ext cx="3637832" cy="1818063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990000"/>
                </a:solidFill>
                <a:latin typeface="Courier New" panose="02070309020205020404" pitchFamily="49" charset="0"/>
              </a:rPr>
              <a:t>/* thread routine */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void *count(void *arg) {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int i;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for (i=0; i&lt;NITERS; i++)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    cnt++;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    return NULL;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31749" name="Text Box 4"/>
          <p:cNvSpPr txBox="1">
            <a:spLocks noChangeArrowheads="1"/>
          </p:cNvSpPr>
          <p:nvPr/>
        </p:nvSpPr>
        <p:spPr bwMode="auto">
          <a:xfrm>
            <a:off x="7010400" y="2522271"/>
            <a:ext cx="2526952" cy="2064284"/>
          </a:xfrm>
          <a:prstGeom prst="rect">
            <a:avLst/>
          </a:prstGeom>
          <a:solidFill>
            <a:srgbClr val="D9D9D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linux&gt; ./badcnt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BOOM! cnt=198841183</a:t>
            </a:r>
          </a:p>
          <a:p>
            <a:pPr eaLnBrk="1" hangingPunct="1">
              <a:buClrTx/>
              <a:buFontTx/>
              <a:buNone/>
            </a:pPr>
            <a:endParaRPr lang="en-US" alt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linux&gt; ./badcnt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BOOM! cnt=198261801</a:t>
            </a:r>
          </a:p>
          <a:p>
            <a:pPr eaLnBrk="1" hangingPunct="1">
              <a:buClrTx/>
              <a:buFontTx/>
              <a:buNone/>
            </a:pPr>
            <a:endParaRPr lang="en-US" altLang="en-US" sz="16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linux&gt; ./badcnt</a:t>
            </a:r>
          </a:p>
          <a:p>
            <a:pPr eaLnBrk="1" hangingPunct="1">
              <a:buClr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</a:rPr>
              <a:t>BOOM! cnt=198269672</a:t>
            </a:r>
          </a:p>
        </p:txBody>
      </p:sp>
      <p:sp>
        <p:nvSpPr>
          <p:cNvPr id="31750" name="Text Box 5"/>
          <p:cNvSpPr txBox="1">
            <a:spLocks noChangeArrowheads="1"/>
          </p:cNvSpPr>
          <p:nvPr/>
        </p:nvSpPr>
        <p:spPr bwMode="auto">
          <a:xfrm>
            <a:off x="6415088" y="4564858"/>
            <a:ext cx="2285860" cy="925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ourier New" panose="02070309020205020404" pitchFamily="49" charset="0"/>
              </a:rPr>
              <a:t>cnt</a:t>
            </a: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should be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equal to 200,000,000. 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FF0000"/>
                </a:solidFill>
                <a:latin typeface="Calibri" panose="020F0502020204030204" pitchFamily="34" charset="0"/>
              </a:rPr>
              <a:t>What went wrong?</a:t>
            </a:r>
          </a:p>
        </p:txBody>
      </p:sp>
    </p:spTree>
    <p:extLst>
      <p:ext uri="{BB962C8B-B14F-4D97-AF65-F5344CB8AC3E}">
        <p14:creationId xmlns:p14="http://schemas.microsoft.com/office/powerpoint/2010/main" val="3407881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 Box 1"/>
          <p:cNvSpPr txBox="1">
            <a:spLocks noChangeArrowheads="1"/>
          </p:cNvSpPr>
          <p:nvPr/>
        </p:nvSpPr>
        <p:spPr bwMode="auto">
          <a:xfrm>
            <a:off x="1981201" y="0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Mutual Exclusion and Pthreads</a:t>
            </a:r>
          </a:p>
        </p:txBody>
      </p:sp>
      <p:sp>
        <p:nvSpPr>
          <p:cNvPr id="32771" name="Text Box 2"/>
          <p:cNvSpPr txBox="1">
            <a:spLocks noChangeArrowheads="1"/>
          </p:cNvSpPr>
          <p:nvPr/>
        </p:nvSpPr>
        <p:spPr bwMode="auto">
          <a:xfrm>
            <a:off x="2514600" y="1319212"/>
            <a:ext cx="77724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marL="2286000" indent="-4556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Pthreads provide a simple mutual exclusion lock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Lock creation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	  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pthread_mutex_init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	pthread_mutex_t *mutex,		  	   	const pthread_mutexattr_t *attr);</a:t>
            </a:r>
          </a:p>
          <a:p>
            <a:pPr eaLnBrk="1" hangingPunct="1">
              <a:lnSpc>
                <a:spcPct val="3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returns 0 on success, an error code otherwise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: output parameter, lock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attr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: input, lock attributes</a:t>
            </a:r>
          </a:p>
          <a:p>
            <a:pPr lvl="2" eaLnBrk="1" hangingPunct="1">
              <a:lnSpc>
                <a:spcPct val="90000"/>
              </a:lnSpc>
              <a:spcBef>
                <a:spcPts val="600"/>
              </a:spcBef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NULL: default</a:t>
            </a:r>
          </a:p>
          <a:p>
            <a:pPr lvl="2" eaLnBrk="1" hangingPunct="1">
              <a:lnSpc>
                <a:spcPct val="90000"/>
              </a:lnSpc>
              <a:spcBef>
                <a:spcPts val="600"/>
              </a:spcBef>
            </a:pP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</a:rPr>
              <a:t>There are functions to set the attribute (look at the man pages if you’re interested)</a:t>
            </a:r>
          </a:p>
        </p:txBody>
      </p:sp>
    </p:spTree>
    <p:extLst>
      <p:ext uri="{BB962C8B-B14F-4D97-AF65-F5344CB8AC3E}">
        <p14:creationId xmlns:p14="http://schemas.microsoft.com/office/powerpoint/2010/main" val="9537385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Pthread: Locking</a:t>
            </a:r>
          </a:p>
        </p:txBody>
      </p:sp>
      <p:sp>
        <p:nvSpPr>
          <p:cNvPr id="33795" name="Text Box 2"/>
          <p:cNvSpPr txBox="1">
            <a:spLocks noChangeArrowheads="1"/>
          </p:cNvSpPr>
          <p:nvPr/>
        </p:nvSpPr>
        <p:spPr bwMode="auto">
          <a:xfrm>
            <a:off x="2286000" y="1676400"/>
            <a:ext cx="8193088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500">
                <a:solidFill>
                  <a:srgbClr val="000000"/>
                </a:solidFill>
                <a:latin typeface="Calibri" panose="020F0502020204030204" pitchFamily="34" charset="0"/>
              </a:rPr>
              <a:t>Locking a lock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If the lock is already locked, then the calling thread is blocked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If the lock is not locked, then the calling thread acquires it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	  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pthread_mutex_lock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pthread_mutex_t *mutex);</a:t>
            </a:r>
          </a:p>
          <a:p>
            <a:pPr eaLnBrk="1" hangingPunct="1">
              <a:lnSpc>
                <a:spcPct val="20000"/>
              </a:lnSpc>
              <a:spcBef>
                <a:spcPts val="800"/>
              </a:spcBef>
            </a:pPr>
            <a:endParaRPr lang="en-US" altLang="en-US" sz="25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returns 0 on success, an error code otherwise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400" b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: input parameter, lock</a:t>
            </a:r>
          </a:p>
        </p:txBody>
      </p:sp>
    </p:spTree>
    <p:extLst>
      <p:ext uri="{BB962C8B-B14F-4D97-AF65-F5344CB8AC3E}">
        <p14:creationId xmlns:p14="http://schemas.microsoft.com/office/powerpoint/2010/main" val="9402966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Pthread: Locking</a:t>
            </a:r>
          </a:p>
        </p:txBody>
      </p:sp>
      <p:sp>
        <p:nvSpPr>
          <p:cNvPr id="34819" name="Text Box 2"/>
          <p:cNvSpPr txBox="1">
            <a:spLocks noChangeArrowheads="1"/>
          </p:cNvSpPr>
          <p:nvPr/>
        </p:nvSpPr>
        <p:spPr bwMode="auto">
          <a:xfrm>
            <a:off x="2362200" y="1524000"/>
            <a:ext cx="811688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900">
                <a:solidFill>
                  <a:srgbClr val="000000"/>
                </a:solidFill>
                <a:latin typeface="Calibri" panose="020F0502020204030204" pitchFamily="34" charset="0"/>
              </a:rPr>
              <a:t>Just checking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Returns instead of locking</a:t>
            </a:r>
          </a:p>
          <a:p>
            <a:pPr lvl="1" eaLnBrk="1" hangingPunct="1">
              <a:lnSpc>
                <a:spcPct val="20000"/>
              </a:lnSpc>
              <a:spcBef>
                <a:spcPts val="7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500" b="1">
                <a:solidFill>
                  <a:srgbClr val="000000"/>
                </a:solidFill>
                <a:latin typeface="Courier New" panose="02070309020205020404" pitchFamily="49" charset="0"/>
              </a:rPr>
              <a:t>	 int </a:t>
            </a:r>
            <a:r>
              <a:rPr lang="en-US" altLang="en-US" sz="25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pthread_mutex_trylock</a:t>
            </a:r>
            <a:r>
              <a:rPr lang="en-US" altLang="en-US" sz="25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5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pthread_mutex_t *mutex);</a:t>
            </a:r>
          </a:p>
          <a:p>
            <a:pPr eaLnBrk="1" hangingPunct="1">
              <a:lnSpc>
                <a:spcPct val="0"/>
              </a:lnSpc>
              <a:spcBef>
                <a:spcPts val="800"/>
              </a:spcBef>
            </a:pPr>
            <a:endParaRPr lang="en-US" altLang="en-US" sz="29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returns 0 on success, EBUSY if the lock is locked, an error code otherwise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800" b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: input parameter, lock</a:t>
            </a:r>
          </a:p>
        </p:txBody>
      </p:sp>
    </p:spTree>
    <p:extLst>
      <p:ext uri="{BB962C8B-B14F-4D97-AF65-F5344CB8AC3E}">
        <p14:creationId xmlns:p14="http://schemas.microsoft.com/office/powerpoint/2010/main" val="13666034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Synchronizing pthreads</a:t>
            </a:r>
          </a:p>
        </p:txBody>
      </p:sp>
      <p:sp>
        <p:nvSpPr>
          <p:cNvPr id="35843" name="Text Box 2"/>
          <p:cNvSpPr txBox="1">
            <a:spLocks noChangeArrowheads="1"/>
          </p:cNvSpPr>
          <p:nvPr/>
        </p:nvSpPr>
        <p:spPr bwMode="auto">
          <a:xfrm>
            <a:off x="2362200" y="1524000"/>
            <a:ext cx="811688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indent="-28416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Releasing a lock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	  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pthread_mutex_unlock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pthread_mutex_t *mutex);</a:t>
            </a:r>
          </a:p>
          <a:p>
            <a:pPr eaLnBrk="1" hangingPunct="1">
              <a:lnSpc>
                <a:spcPct val="2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returns 0 on success, an error code otherwise</a:t>
            </a:r>
          </a:p>
          <a:p>
            <a:pPr lvl="1" eaLnBrk="1" hangingPunct="1">
              <a:lnSpc>
                <a:spcPct val="90000"/>
              </a:lnSpc>
              <a:spcBef>
                <a:spcPts val="700"/>
              </a:spcBef>
            </a:pPr>
            <a:r>
              <a:rPr lang="en-US" altLang="en-US" sz="2200" b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: input parameter, lock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2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600">
                <a:solidFill>
                  <a:srgbClr val="000000"/>
                </a:solidFill>
                <a:latin typeface="Calibri" panose="020F0502020204030204" pitchFamily="34" charset="0"/>
              </a:rPr>
              <a:t>Pthreads implement exactly the concept of locks as it was described in the previous lecture notes </a:t>
            </a:r>
          </a:p>
        </p:txBody>
      </p:sp>
    </p:spTree>
    <p:extLst>
      <p:ext uri="{BB962C8B-B14F-4D97-AF65-F5344CB8AC3E}">
        <p14:creationId xmlns:p14="http://schemas.microsoft.com/office/powerpoint/2010/main" val="21875117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Cleaning up memory</a:t>
            </a:r>
          </a:p>
        </p:txBody>
      </p:sp>
      <p:sp>
        <p:nvSpPr>
          <p:cNvPr id="36867" name="Text Box 2"/>
          <p:cNvSpPr txBox="1">
            <a:spLocks noChangeArrowheads="1"/>
          </p:cNvSpPr>
          <p:nvPr/>
        </p:nvSpPr>
        <p:spPr bwMode="auto">
          <a:xfrm>
            <a:off x="1981201" y="1600200"/>
            <a:ext cx="8228013" cy="5005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Releasing memory for a mutex attribute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2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pthread_mutex_destroy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pthread_mutex_t *mutex);</a:t>
            </a:r>
          </a:p>
          <a:p>
            <a:pPr eaLnBrk="1" hangingPunct="1">
              <a:spcBef>
                <a:spcPts val="800"/>
              </a:spcBef>
            </a:pPr>
            <a:endParaRPr lang="en-US" altLang="en-US" sz="32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spcBef>
                <a:spcPts val="800"/>
              </a:spcBef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Releasing memory for a mutex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endParaRPr lang="en-US" altLang="en-US" sz="21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100" b="1">
                <a:solidFill>
                  <a:srgbClr val="FF0000"/>
                </a:solidFill>
                <a:latin typeface="Courier New" panose="02070309020205020404" pitchFamily="49" charset="0"/>
              </a:rPr>
              <a:t>pthread_mutexattr_destroy</a:t>
            </a: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</a:p>
          <a:p>
            <a:pPr eaLnBrk="1" hangingPunct="1">
              <a:lnSpc>
                <a:spcPct val="90000"/>
              </a:lnSpc>
              <a:spcBef>
                <a:spcPts val="800"/>
              </a:spcBef>
            </a:pPr>
            <a:r>
              <a:rPr lang="en-US" altLang="en-US" sz="2100" b="1">
                <a:solidFill>
                  <a:srgbClr val="000000"/>
                </a:solidFill>
                <a:latin typeface="Courier New" panose="02070309020205020404" pitchFamily="49" charset="0"/>
              </a:rPr>
              <a:t>		   pthread_mutexattr_t *mutex);</a:t>
            </a:r>
          </a:p>
          <a:p>
            <a:pPr eaLnBrk="1" hangingPunct="1">
              <a:spcBef>
                <a:spcPts val="800"/>
              </a:spcBef>
            </a:pPr>
            <a:endParaRPr lang="en-US" altLang="en-US" sz="2100" b="1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0604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 Box 1"/>
          <p:cNvSpPr txBox="1">
            <a:spLocks noChangeArrowheads="1"/>
          </p:cNvSpPr>
          <p:nvPr/>
        </p:nvSpPr>
        <p:spPr bwMode="auto">
          <a:xfrm>
            <a:off x="2514600" y="-76200"/>
            <a:ext cx="7772400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 err="1">
                <a:solidFill>
                  <a:srgbClr val="000000"/>
                </a:solidFill>
                <a:latin typeface="Calibri" panose="020F0502020204030204" pitchFamily="34" charset="0"/>
              </a:rPr>
              <a:t>Mutex</a:t>
            </a: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 example</a:t>
            </a:r>
          </a:p>
        </p:txBody>
      </p:sp>
      <p:sp>
        <p:nvSpPr>
          <p:cNvPr id="37891" name="Text Box 2"/>
          <p:cNvSpPr txBox="1">
            <a:spLocks noChangeArrowheads="1"/>
          </p:cNvSpPr>
          <p:nvPr/>
        </p:nvSpPr>
        <p:spPr bwMode="auto">
          <a:xfrm>
            <a:off x="2667000" y="1066800"/>
            <a:ext cx="79248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counter = 0;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pthread_mutex_t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altLang="en-US" sz="1700" b="1" dirty="0">
                <a:solidFill>
                  <a:srgbClr val="0000FF"/>
                </a:solidFill>
                <a:latin typeface="Courier New" panose="02070309020205020404" pitchFamily="49" charset="0"/>
              </a:rPr>
              <a:t>PTHREAD_MUTEX_INITIALIZER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b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// global alternative to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pthread_mutex_init</a:t>
            </a:r>
            <a:endParaRPr lang="en-US" altLang="en-US" sz="17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endParaRPr lang="en-US" altLang="en-US" sz="17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thread_func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(void *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arg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FF0000"/>
                </a:solidFill>
                <a:latin typeface="Courier New" panose="02070309020205020404" pitchFamily="49" charset="0"/>
              </a:rPr>
              <a:t>	/* protected by </a:t>
            </a:r>
            <a:r>
              <a:rPr lang="en-US" altLang="en-US" sz="17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1700" b="1" dirty="0">
                <a:solidFill>
                  <a:srgbClr val="FF0000"/>
                </a:solidFill>
                <a:latin typeface="Courier New" panose="02070309020205020404" pitchFamily="49" charset="0"/>
              </a:rPr>
              <a:t> */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FF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7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pthread_mutex_lock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 &amp;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);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= counter;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counter = 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+ 1;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FF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17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pthread_mutex_unlock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( &amp;</a:t>
            </a:r>
            <a:r>
              <a:rPr lang="en-US" altLang="en-US" sz="17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mutex</a:t>
            </a: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 );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endParaRPr lang="en-US" altLang="en-US" sz="17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endParaRPr lang="en-US" altLang="en-US" sz="9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	return NULL;</a:t>
            </a:r>
          </a:p>
          <a:p>
            <a:pPr eaLnBrk="1" hangingPunct="1">
              <a:lnSpc>
                <a:spcPct val="70000"/>
              </a:lnSpc>
              <a:spcBef>
                <a:spcPts val="800"/>
              </a:spcBef>
            </a:pPr>
            <a:r>
              <a:rPr lang="en-US" altLang="en-US" sz="1700" b="1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37892" name="Text Box 3"/>
          <p:cNvSpPr txBox="1">
            <a:spLocks noChangeArrowheads="1"/>
          </p:cNvSpPr>
          <p:nvPr/>
        </p:nvSpPr>
        <p:spPr bwMode="auto">
          <a:xfrm>
            <a:off x="8077200" y="3041651"/>
            <a:ext cx="2286000" cy="91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FFFFFF"/>
                </a:solidFill>
              </a:rPr>
              <a:t>How about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FFFFFF"/>
                </a:solidFill>
              </a:rPr>
              <a:t>Making mutex a local variable?</a:t>
            </a:r>
          </a:p>
        </p:txBody>
      </p:sp>
    </p:spTree>
    <p:extLst>
      <p:ext uri="{BB962C8B-B14F-4D97-AF65-F5344CB8AC3E}">
        <p14:creationId xmlns:p14="http://schemas.microsoft.com/office/powerpoint/2010/main" val="5883607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/>
          <p:cNvSpPr>
            <a:spLocks noChangeArrowheads="1"/>
          </p:cNvSpPr>
          <p:nvPr/>
        </p:nvSpPr>
        <p:spPr bwMode="auto">
          <a:xfrm>
            <a:off x="2006601" y="349251"/>
            <a:ext cx="3605213" cy="2543175"/>
          </a:xfrm>
          <a:prstGeom prst="rect">
            <a:avLst/>
          </a:prstGeom>
          <a:solidFill>
            <a:srgbClr val="FCFB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6147" name="Text Box 2"/>
          <p:cNvSpPr txBox="1">
            <a:spLocks noChangeArrowheads="1"/>
          </p:cNvSpPr>
          <p:nvPr/>
        </p:nvSpPr>
        <p:spPr bwMode="auto">
          <a:xfrm>
            <a:off x="1981200" y="-38100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000" dirty="0">
                <a:solidFill>
                  <a:srgbClr val="000000"/>
                </a:solidFill>
                <a:latin typeface="Calibri" panose="020F0502020204030204" pitchFamily="34" charset="0"/>
              </a:rPr>
              <a:t>Process with Two Threads</a:t>
            </a:r>
          </a:p>
        </p:txBody>
      </p:sp>
      <p:sp>
        <p:nvSpPr>
          <p:cNvPr id="6148" name="Rectangle 3"/>
          <p:cNvSpPr>
            <a:spLocks noChangeArrowheads="1"/>
          </p:cNvSpPr>
          <p:nvPr/>
        </p:nvSpPr>
        <p:spPr bwMode="auto">
          <a:xfrm>
            <a:off x="7208839" y="1325562"/>
            <a:ext cx="2230437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shared libraries</a:t>
            </a:r>
          </a:p>
        </p:txBody>
      </p:sp>
      <p:sp>
        <p:nvSpPr>
          <p:cNvPr id="6149" name="Rectangle 4"/>
          <p:cNvSpPr>
            <a:spLocks noChangeArrowheads="1"/>
          </p:cNvSpPr>
          <p:nvPr/>
        </p:nvSpPr>
        <p:spPr bwMode="auto">
          <a:xfrm>
            <a:off x="7208839" y="1644650"/>
            <a:ext cx="2230437" cy="254000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6150" name="Rectangle 5"/>
          <p:cNvSpPr>
            <a:spLocks noChangeArrowheads="1"/>
          </p:cNvSpPr>
          <p:nvPr/>
        </p:nvSpPr>
        <p:spPr bwMode="auto">
          <a:xfrm>
            <a:off x="7208839" y="1898651"/>
            <a:ext cx="2230437" cy="28892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run-time heap</a:t>
            </a:r>
          </a:p>
        </p:txBody>
      </p:sp>
      <p:sp>
        <p:nvSpPr>
          <p:cNvPr id="6151" name="Text Box 6"/>
          <p:cNvSpPr txBox="1">
            <a:spLocks noChangeArrowheads="1"/>
          </p:cNvSpPr>
          <p:nvPr/>
        </p:nvSpPr>
        <p:spPr bwMode="auto">
          <a:xfrm>
            <a:off x="6967538" y="2965451"/>
            <a:ext cx="2987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0</a:t>
            </a:r>
          </a:p>
        </p:txBody>
      </p:sp>
      <p:sp>
        <p:nvSpPr>
          <p:cNvPr id="6152" name="Rectangle 7"/>
          <p:cNvSpPr>
            <a:spLocks noChangeArrowheads="1"/>
          </p:cNvSpPr>
          <p:nvPr/>
        </p:nvSpPr>
        <p:spPr bwMode="auto">
          <a:xfrm>
            <a:off x="7208839" y="2187576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read/write data</a:t>
            </a:r>
          </a:p>
        </p:txBody>
      </p:sp>
      <p:sp>
        <p:nvSpPr>
          <p:cNvPr id="6153" name="Text Box 8"/>
          <p:cNvSpPr txBox="1">
            <a:spLocks noChangeArrowheads="1"/>
          </p:cNvSpPr>
          <p:nvPr/>
        </p:nvSpPr>
        <p:spPr bwMode="auto">
          <a:xfrm>
            <a:off x="2725739" y="723901"/>
            <a:ext cx="2439987" cy="1479509"/>
          </a:xfrm>
          <a:prstGeom prst="rect">
            <a:avLst/>
          </a:prstGeom>
          <a:solidFill>
            <a:srgbClr val="D5F1CF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Program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Data registers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Condition codes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Stack pointer (SP)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Program counter (PC)</a:t>
            </a:r>
          </a:p>
        </p:txBody>
      </p:sp>
      <p:sp>
        <p:nvSpPr>
          <p:cNvPr id="6154" name="Text Box 9"/>
          <p:cNvSpPr txBox="1">
            <a:spLocks noChangeArrowheads="1"/>
          </p:cNvSpPr>
          <p:nvPr/>
        </p:nvSpPr>
        <p:spPr bwMode="auto">
          <a:xfrm>
            <a:off x="7153812" y="942957"/>
            <a:ext cx="3016765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i="1">
                <a:solidFill>
                  <a:srgbClr val="7F7F7F"/>
                </a:solidFill>
                <a:latin typeface="Calibri" panose="020F0502020204030204" pitchFamily="34" charset="0"/>
              </a:rPr>
              <a:t>Code, data, and kernel context</a:t>
            </a:r>
          </a:p>
        </p:txBody>
      </p:sp>
      <p:sp>
        <p:nvSpPr>
          <p:cNvPr id="6155" name="Rectangle 10"/>
          <p:cNvSpPr>
            <a:spLocks noChangeArrowheads="1"/>
          </p:cNvSpPr>
          <p:nvPr/>
        </p:nvSpPr>
        <p:spPr bwMode="auto">
          <a:xfrm>
            <a:off x="7208839" y="2508251"/>
            <a:ext cx="2232025" cy="320675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read-only code/data</a:t>
            </a:r>
          </a:p>
        </p:txBody>
      </p:sp>
      <p:sp>
        <p:nvSpPr>
          <p:cNvPr id="6156" name="Rectangle 11"/>
          <p:cNvSpPr>
            <a:spLocks noChangeArrowheads="1"/>
          </p:cNvSpPr>
          <p:nvPr/>
        </p:nvSpPr>
        <p:spPr bwMode="auto">
          <a:xfrm>
            <a:off x="7208839" y="2813051"/>
            <a:ext cx="2232025" cy="320675"/>
          </a:xfrm>
          <a:prstGeom prst="rect">
            <a:avLst/>
          </a:prstGeom>
          <a:solidFill>
            <a:srgbClr val="C0C0C0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6157" name="Rectangle 12"/>
          <p:cNvSpPr>
            <a:spLocks noChangeArrowheads="1"/>
          </p:cNvSpPr>
          <p:nvPr/>
        </p:nvSpPr>
        <p:spPr bwMode="auto">
          <a:xfrm>
            <a:off x="2725739" y="2716212"/>
            <a:ext cx="2435225" cy="319088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stack</a:t>
            </a:r>
          </a:p>
        </p:txBody>
      </p:sp>
      <p:sp>
        <p:nvSpPr>
          <p:cNvPr id="6158" name="Text Box 13"/>
          <p:cNvSpPr txBox="1">
            <a:spLocks noChangeArrowheads="1"/>
          </p:cNvSpPr>
          <p:nvPr/>
        </p:nvSpPr>
        <p:spPr bwMode="auto">
          <a:xfrm>
            <a:off x="2012267" y="2528870"/>
            <a:ext cx="4061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SP</a:t>
            </a:r>
          </a:p>
        </p:txBody>
      </p:sp>
      <p:sp>
        <p:nvSpPr>
          <p:cNvPr id="6159" name="Line 14"/>
          <p:cNvSpPr>
            <a:spLocks noChangeShapeType="1"/>
          </p:cNvSpPr>
          <p:nvPr/>
        </p:nvSpPr>
        <p:spPr bwMode="auto">
          <a:xfrm>
            <a:off x="2386013" y="2717801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60" name="Text Box 15"/>
          <p:cNvSpPr txBox="1">
            <a:spLocks noChangeArrowheads="1"/>
          </p:cNvSpPr>
          <p:nvPr/>
        </p:nvSpPr>
        <p:spPr bwMode="auto">
          <a:xfrm>
            <a:off x="6473850" y="2473307"/>
            <a:ext cx="423812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PC</a:t>
            </a:r>
          </a:p>
        </p:txBody>
      </p:sp>
      <p:sp>
        <p:nvSpPr>
          <p:cNvPr id="6161" name="Line 16"/>
          <p:cNvSpPr>
            <a:spLocks noChangeShapeType="1"/>
          </p:cNvSpPr>
          <p:nvPr/>
        </p:nvSpPr>
        <p:spPr bwMode="auto">
          <a:xfrm>
            <a:off x="6862763" y="2660651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62" name="Text Box 17"/>
          <p:cNvSpPr txBox="1">
            <a:spLocks noChangeArrowheads="1"/>
          </p:cNvSpPr>
          <p:nvPr/>
        </p:nvSpPr>
        <p:spPr bwMode="auto">
          <a:xfrm>
            <a:off x="6407660" y="1704957"/>
            <a:ext cx="487931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brk</a:t>
            </a:r>
          </a:p>
        </p:txBody>
      </p:sp>
      <p:sp>
        <p:nvSpPr>
          <p:cNvPr id="6163" name="Line 18"/>
          <p:cNvSpPr>
            <a:spLocks noChangeShapeType="1"/>
          </p:cNvSpPr>
          <p:nvPr/>
        </p:nvSpPr>
        <p:spPr bwMode="auto">
          <a:xfrm>
            <a:off x="6862763" y="1898651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64" name="Text Box 19"/>
          <p:cNvSpPr txBox="1">
            <a:spLocks noChangeArrowheads="1"/>
          </p:cNvSpPr>
          <p:nvPr/>
        </p:nvSpPr>
        <p:spPr bwMode="auto">
          <a:xfrm>
            <a:off x="2650270" y="333049"/>
            <a:ext cx="1098675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2000" i="1">
                <a:solidFill>
                  <a:srgbClr val="7F7F7F"/>
                </a:solidFill>
                <a:latin typeface="Calibri" panose="020F0502020204030204" pitchFamily="34" charset="0"/>
              </a:rPr>
              <a:t>Thread 1</a:t>
            </a:r>
          </a:p>
        </p:txBody>
      </p:sp>
      <p:sp>
        <p:nvSpPr>
          <p:cNvPr id="6165" name="Rectangle 20"/>
          <p:cNvSpPr>
            <a:spLocks noChangeArrowheads="1"/>
          </p:cNvSpPr>
          <p:nvPr/>
        </p:nvSpPr>
        <p:spPr bwMode="auto">
          <a:xfrm>
            <a:off x="7208839" y="3459162"/>
            <a:ext cx="2232025" cy="1202510"/>
          </a:xfrm>
          <a:prstGeom prst="rect">
            <a:avLst/>
          </a:prstGeom>
          <a:solidFill>
            <a:srgbClr val="F1C7C7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Kernel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VM structures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Descriptor table</a:t>
            </a:r>
          </a:p>
          <a:p>
            <a:pPr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    brk pointer</a:t>
            </a:r>
          </a:p>
        </p:txBody>
      </p:sp>
      <p:sp>
        <p:nvSpPr>
          <p:cNvPr id="6166" name="Rectangle 21"/>
          <p:cNvSpPr>
            <a:spLocks noChangeArrowheads="1"/>
          </p:cNvSpPr>
          <p:nvPr/>
        </p:nvSpPr>
        <p:spPr bwMode="auto">
          <a:xfrm>
            <a:off x="2006601" y="3168651"/>
            <a:ext cx="3605213" cy="2543175"/>
          </a:xfrm>
          <a:prstGeom prst="rect">
            <a:avLst/>
          </a:prstGeom>
          <a:solidFill>
            <a:srgbClr val="FCFB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6167" name="Text Box 22"/>
          <p:cNvSpPr txBox="1">
            <a:spLocks noChangeArrowheads="1"/>
          </p:cNvSpPr>
          <p:nvPr/>
        </p:nvSpPr>
        <p:spPr bwMode="auto">
          <a:xfrm>
            <a:off x="2725739" y="3543301"/>
            <a:ext cx="2439987" cy="1479509"/>
          </a:xfrm>
          <a:prstGeom prst="rect">
            <a:avLst/>
          </a:prstGeom>
          <a:solidFill>
            <a:srgbClr val="D5F1CF"/>
          </a:solidFill>
          <a:ln w="1908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Program context:</a:t>
            </a:r>
          </a:p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Data registers</a:t>
            </a:r>
          </a:p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Condition codes</a:t>
            </a:r>
          </a:p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Stack pointer (SP)</a:t>
            </a:r>
          </a:p>
          <a:p>
            <a:pPr eaLnBrk="1" hangingPunct="1">
              <a:buClrTx/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   Program counter (PC)</a:t>
            </a:r>
          </a:p>
        </p:txBody>
      </p:sp>
      <p:sp>
        <p:nvSpPr>
          <p:cNvPr id="6168" name="Rectangle 23"/>
          <p:cNvSpPr>
            <a:spLocks noChangeArrowheads="1"/>
          </p:cNvSpPr>
          <p:nvPr/>
        </p:nvSpPr>
        <p:spPr bwMode="auto">
          <a:xfrm>
            <a:off x="2725739" y="5572126"/>
            <a:ext cx="2435225" cy="319087"/>
          </a:xfrm>
          <a:prstGeom prst="rect">
            <a:avLst/>
          </a:prstGeom>
          <a:solidFill>
            <a:srgbClr val="FFFFFF"/>
          </a:solidFill>
          <a:ln w="324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stack</a:t>
            </a:r>
          </a:p>
        </p:txBody>
      </p:sp>
      <p:sp>
        <p:nvSpPr>
          <p:cNvPr id="6169" name="Text Box 24"/>
          <p:cNvSpPr txBox="1">
            <a:spLocks noChangeArrowheads="1"/>
          </p:cNvSpPr>
          <p:nvPr/>
        </p:nvSpPr>
        <p:spPr bwMode="auto">
          <a:xfrm>
            <a:off x="2012267" y="5348270"/>
            <a:ext cx="4061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t>SP</a:t>
            </a:r>
          </a:p>
        </p:txBody>
      </p:sp>
      <p:sp>
        <p:nvSpPr>
          <p:cNvPr id="6170" name="Line 25"/>
          <p:cNvSpPr>
            <a:spLocks noChangeShapeType="1"/>
          </p:cNvSpPr>
          <p:nvPr/>
        </p:nvSpPr>
        <p:spPr bwMode="auto">
          <a:xfrm>
            <a:off x="2386013" y="5537201"/>
            <a:ext cx="355600" cy="1587"/>
          </a:xfrm>
          <a:prstGeom prst="line">
            <a:avLst/>
          </a:prstGeom>
          <a:noFill/>
          <a:ln w="255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71" name="Text Box 26"/>
          <p:cNvSpPr txBox="1">
            <a:spLocks noChangeArrowheads="1"/>
          </p:cNvSpPr>
          <p:nvPr/>
        </p:nvSpPr>
        <p:spPr bwMode="auto">
          <a:xfrm>
            <a:off x="2650270" y="3152449"/>
            <a:ext cx="1098675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2000" i="1">
                <a:solidFill>
                  <a:srgbClr val="7F7F7F"/>
                </a:solidFill>
                <a:latin typeface="Calibri" panose="020F0502020204030204" pitchFamily="34" charset="0"/>
              </a:rPr>
              <a:t>Thread 2</a:t>
            </a:r>
          </a:p>
        </p:txBody>
      </p:sp>
    </p:spTree>
    <p:extLst>
      <p:ext uri="{BB962C8B-B14F-4D97-AF65-F5344CB8AC3E}">
        <p14:creationId xmlns:p14="http://schemas.microsoft.com/office/powerpoint/2010/main" val="378819643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UNIX POSIX Functions and Concurrency</a:t>
            </a:r>
          </a:p>
        </p:txBody>
      </p:sp>
      <p:sp>
        <p:nvSpPr>
          <p:cNvPr id="38915" name="Text Box 2"/>
          <p:cNvSpPr txBox="1">
            <a:spLocks noChangeArrowheads="1"/>
          </p:cNvSpPr>
          <p:nvPr/>
        </p:nvSpPr>
        <p:spPr bwMode="auto">
          <a:xfrm>
            <a:off x="1981201" y="1600200"/>
            <a:ext cx="8228013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41363" indent="-28416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Want to turn a string (like the command line) into an array of tokens?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char* s = “a b c”; char*** myargv = makeargv(s);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This is a pointer to a 2D array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000000"/>
                </a:solidFill>
                <a:latin typeface="Calibri" panose="020F0502020204030204" pitchFamily="34" charset="0"/>
              </a:rPr>
              <a:t>A char*** could also be a pointer to a list of 2D arrays – an array of 2D arrays == a 3D array</a:t>
            </a:r>
          </a:p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strtok() does this as well 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char* token = strtok(s, “ “); (second param is list of delimiters)</a:t>
            </a:r>
          </a:p>
        </p:txBody>
      </p:sp>
    </p:spTree>
    <p:extLst>
      <p:ext uri="{BB962C8B-B14F-4D97-AF65-F5344CB8AC3E}">
        <p14:creationId xmlns:p14="http://schemas.microsoft.com/office/powerpoint/2010/main" val="39251249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UNIX POSIX Functions and Concurrency</a:t>
            </a:r>
          </a:p>
        </p:txBody>
      </p:sp>
      <p:sp>
        <p:nvSpPr>
          <p:cNvPr id="39939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41363" indent="-28416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strtok() does this as well 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char* token = strtok(s, “ “); (second param is list of delimiters)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BUT, on subsequent calls to strtok, use NULL instead of s so that you get the “next token”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The state of your “tokenizing” is kept by strtok</a:t>
            </a:r>
          </a:p>
          <a:p>
            <a:pPr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Is strtok() thread-safe?</a:t>
            </a:r>
          </a:p>
        </p:txBody>
      </p:sp>
    </p:spTree>
    <p:extLst>
      <p:ext uri="{BB962C8B-B14F-4D97-AF65-F5344CB8AC3E}">
        <p14:creationId xmlns:p14="http://schemas.microsoft.com/office/powerpoint/2010/main" val="213589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UNIX POSIX Functions and Concurrency</a:t>
            </a:r>
          </a:p>
        </p:txBody>
      </p:sp>
      <p:sp>
        <p:nvSpPr>
          <p:cNvPr id="40963" name="Text Box 2"/>
          <p:cNvSpPr txBox="1">
            <a:spLocks noChangeArrowheads="1"/>
          </p:cNvSpPr>
          <p:nvPr/>
        </p:nvSpPr>
        <p:spPr bwMode="auto">
          <a:xfrm>
            <a:off x="1981201" y="1600201"/>
            <a:ext cx="8228013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41363" indent="-28416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strtok() does this as well 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char* token = strtok(s, “ “); (second param is list of delimiters)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BUT, on subsequent calls to strtok, use NULL instead of s so that you get the “next token”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The state of your “tokenizing” is kept by strtok</a:t>
            </a:r>
          </a:p>
          <a:p>
            <a:pPr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>
                <a:solidFill>
                  <a:srgbClr val="000000"/>
                </a:solidFill>
                <a:latin typeface="Calibri" panose="020F0502020204030204" pitchFamily="34" charset="0"/>
              </a:rPr>
              <a:t>Is strtok() thread-safe?</a:t>
            </a:r>
          </a:p>
          <a:p>
            <a:pPr lvl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How can we make it so?</a:t>
            </a:r>
          </a:p>
        </p:txBody>
      </p:sp>
    </p:spTree>
    <p:extLst>
      <p:ext uri="{BB962C8B-B14F-4D97-AF65-F5344CB8AC3E}">
        <p14:creationId xmlns:p14="http://schemas.microsoft.com/office/powerpoint/2010/main" val="2252396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Text Box 2"/>
          <p:cNvSpPr txBox="1">
            <a:spLocks noChangeArrowheads="1"/>
          </p:cNvSpPr>
          <p:nvPr/>
        </p:nvSpPr>
        <p:spPr bwMode="auto">
          <a:xfrm>
            <a:off x="1981201" y="762001"/>
            <a:ext cx="8228013" cy="472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marL="741363" indent="-284163"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1313" algn="l"/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() does this as well (</a:t>
            </a: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string.h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char* token = </a:t>
            </a:r>
            <a:r>
              <a:rPr lang="en-US" altLang="en-U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(s, “ “); (second </a:t>
            </a:r>
            <a:r>
              <a:rPr lang="en-US" altLang="en-U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param</a:t>
            </a: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 is list of delimiters)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BUT, on subsequent calls to </a:t>
            </a:r>
            <a:r>
              <a:rPr lang="en-US" altLang="en-U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, use NULL instead of s so that you get the “next token”</a:t>
            </a:r>
          </a:p>
          <a:p>
            <a:pPr lvl="1" eaLnBrk="1" hangingPunct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The state of your “tokenizing” is kept by </a:t>
            </a:r>
            <a:r>
              <a:rPr lang="en-US" altLang="en-US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endParaRPr lang="en-US" altLang="en-US" sz="2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Is </a:t>
            </a:r>
            <a:r>
              <a:rPr lang="en-US" altLang="en-US" sz="32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</a:t>
            </a:r>
            <a:r>
              <a:rPr lang="en-US" alt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() thread-safe?</a:t>
            </a:r>
          </a:p>
          <a:p>
            <a:pPr lvl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How can we make it so?</a:t>
            </a:r>
          </a:p>
          <a:p>
            <a:pPr lvl="1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char* </a:t>
            </a:r>
            <a:r>
              <a:rPr lang="en-US" altLang="en-US" sz="2800" dirty="0" err="1">
                <a:solidFill>
                  <a:srgbClr val="000000"/>
                </a:solidFill>
                <a:latin typeface="Calibri" panose="020F0502020204030204" pitchFamily="34" charset="0"/>
              </a:rPr>
              <a:t>strtok_r</a:t>
            </a: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(char* s, </a:t>
            </a:r>
            <a:r>
              <a:rPr lang="en-US" altLang="en-US" sz="2800" dirty="0" err="1">
                <a:solidFill>
                  <a:srgbClr val="000000"/>
                </a:solidFill>
                <a:latin typeface="Calibri" panose="020F0502020204030204" pitchFamily="34" charset="0"/>
              </a:rPr>
              <a:t>const</a:t>
            </a: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char* </a:t>
            </a:r>
            <a:r>
              <a:rPr lang="en-US" altLang="en-US" sz="2800" dirty="0" err="1">
                <a:solidFill>
                  <a:srgbClr val="000000"/>
                </a:solidFill>
                <a:latin typeface="Calibri" panose="020F0502020204030204" pitchFamily="34" charset="0"/>
              </a:rPr>
              <a:t>delim</a:t>
            </a: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, char** lasts);</a:t>
            </a:r>
          </a:p>
        </p:txBody>
      </p:sp>
    </p:spTree>
    <p:extLst>
      <p:ext uri="{BB962C8B-B14F-4D97-AF65-F5344CB8AC3E}">
        <p14:creationId xmlns:p14="http://schemas.microsoft.com/office/powerpoint/2010/main" val="6729463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>
                <a:solidFill>
                  <a:srgbClr val="000000"/>
                </a:solidFill>
                <a:latin typeface="Calibri" panose="020F0502020204030204" pitchFamily="34" charset="0"/>
              </a:rPr>
              <a:t>OpenMP</a:t>
            </a:r>
          </a:p>
        </p:txBody>
      </p:sp>
      <p:sp>
        <p:nvSpPr>
          <p:cNvPr id="49155" name="Text Box 2"/>
          <p:cNvSpPr txBox="1">
            <a:spLocks noChangeArrowheads="1"/>
          </p:cNvSpPr>
          <p:nvPr/>
        </p:nvSpPr>
        <p:spPr bwMode="auto">
          <a:xfrm>
            <a:off x="1981201" y="1143001"/>
            <a:ext cx="8228013" cy="566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#pragma omp parallel for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for(…) {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…</a:t>
            </a:r>
          </a:p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}</a:t>
            </a:r>
          </a:p>
          <a:p>
            <a:pPr eaLnBrk="1" hangingPunct="1">
              <a:spcBef>
                <a:spcPts val="800"/>
              </a:spcBef>
            </a:pPr>
            <a:endParaRPr lang="en-US" altLang="en-US" sz="22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spcBef>
                <a:spcPts val="800"/>
              </a:spcBef>
            </a:pPr>
            <a:r>
              <a:rPr lang="en-US" altLang="en-US" sz="2200">
                <a:solidFill>
                  <a:srgbClr val="000000"/>
                </a:solidFill>
                <a:latin typeface="Calibri" panose="020F0502020204030204" pitchFamily="34" charset="0"/>
              </a:rPr>
              <a:t>// compile with -fopenmp</a:t>
            </a:r>
          </a:p>
        </p:txBody>
      </p:sp>
    </p:spTree>
    <p:extLst>
      <p:ext uri="{BB962C8B-B14F-4D97-AF65-F5344CB8AC3E}">
        <p14:creationId xmlns:p14="http://schemas.microsoft.com/office/powerpoint/2010/main" val="11413674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Volatility and Cache Coherency</a:t>
            </a:r>
          </a:p>
        </p:txBody>
      </p:sp>
      <p:sp>
        <p:nvSpPr>
          <p:cNvPr id="49155" name="Text Box 2"/>
          <p:cNvSpPr txBox="1">
            <a:spLocks noChangeArrowheads="1"/>
          </p:cNvSpPr>
          <p:nvPr/>
        </p:nvSpPr>
        <p:spPr bwMode="auto">
          <a:xfrm>
            <a:off x="1981201" y="1143001"/>
            <a:ext cx="8228013" cy="566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When each CPU core has its own cache, the thread running on that core has no reason to look beyond that cache when reading data.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Same goes for writing data!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But what could happen if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a thread has a value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loaded on multiple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cores?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Is this a problem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if the value is read-only?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What happens on write?</a:t>
            </a: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4BF0B94C-FFEF-DA96-6277-9EAC7B8B0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024" y="2316602"/>
            <a:ext cx="6372225" cy="371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25245D-362C-4A3E-7231-36F3F4BF6490}"/>
              </a:ext>
            </a:extLst>
          </p:cNvPr>
          <p:cNvSpPr txBox="1"/>
          <p:nvPr/>
        </p:nvSpPr>
        <p:spPr>
          <a:xfrm>
            <a:off x="5534024" y="6028423"/>
            <a:ext cx="61055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By M3tainfo - Own work, CC BY-SA 4.0, https://commons.wikimedia.org/w/index.php?curid=52362566</a:t>
            </a:r>
          </a:p>
        </p:txBody>
      </p:sp>
    </p:spTree>
    <p:extLst>
      <p:ext uri="{BB962C8B-B14F-4D97-AF65-F5344CB8AC3E}">
        <p14:creationId xmlns:p14="http://schemas.microsoft.com/office/powerpoint/2010/main" val="19898794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Volatility and Cache Coherency</a:t>
            </a:r>
          </a:p>
        </p:txBody>
      </p:sp>
      <p:sp>
        <p:nvSpPr>
          <p:cNvPr id="49155" name="Text Box 2"/>
          <p:cNvSpPr txBox="1">
            <a:spLocks noChangeArrowheads="1"/>
          </p:cNvSpPr>
          <p:nvPr/>
        </p:nvSpPr>
        <p:spPr bwMode="auto">
          <a:xfrm>
            <a:off x="1981201" y="1143001"/>
            <a:ext cx="8228013" cy="566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Marking variables as </a:t>
            </a:r>
            <a:r>
              <a:rPr lang="en-US" altLang="en-US" sz="2200" i="1" dirty="0">
                <a:solidFill>
                  <a:srgbClr val="000000"/>
                </a:solidFill>
                <a:latin typeface="Calibri" panose="020F0502020204030204" pitchFamily="34" charset="0"/>
              </a:rPr>
              <a:t>volatile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 causes them to follow a </a:t>
            </a:r>
            <a:r>
              <a:rPr lang="en-US" altLang="en-US" sz="2200" i="1" dirty="0">
                <a:solidFill>
                  <a:srgbClr val="000000"/>
                </a:solidFill>
                <a:latin typeface="Calibri" panose="020F0502020204030204" pitchFamily="34" charset="0"/>
              </a:rPr>
              <a:t>write-through 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policy, in which writes are executed all the way to main memory.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Cache blocks are updated or invalidated (so they re-load next time) on all cores.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If we invalidate, writes to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one memory location will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invalidate the whole block,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which could cause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unnecessary cache misses.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This is known as “false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cache sharing,” since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the values are effectively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shared across cores, 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even if threads are using</a:t>
            </a:r>
            <a:b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independent values.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25245D-362C-4A3E-7231-36F3F4BF6490}"/>
              </a:ext>
            </a:extLst>
          </p:cNvPr>
          <p:cNvSpPr txBox="1"/>
          <p:nvPr/>
        </p:nvSpPr>
        <p:spPr>
          <a:xfrm>
            <a:off x="5534023" y="6028423"/>
            <a:ext cx="63055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By M3tainfo - Own work, CC BY-SA 4.0, https://upload.wikimedia.org/wikipedia/commons/8/88/Coherent.gif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BAEFE0E-2BE4-DB96-EA04-996904471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024" y="2294408"/>
            <a:ext cx="6410327" cy="373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4144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False Cache Sharing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844BD1-EDFB-C484-60E8-01120C634C57}"/>
              </a:ext>
            </a:extLst>
          </p:cNvPr>
          <p:cNvSpPr txBox="1"/>
          <p:nvPr/>
        </p:nvSpPr>
        <p:spPr>
          <a:xfrm>
            <a:off x="714375" y="1209675"/>
            <a:ext cx="5069529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#include &lt;</a:t>
            </a:r>
            <a:r>
              <a:rPr lang="en-US" sz="1400" dirty="0" err="1"/>
              <a:t>pthread.h</a:t>
            </a:r>
            <a:r>
              <a:rPr lang="en-US" sz="1400" dirty="0"/>
              <a:t>&gt;</a:t>
            </a:r>
          </a:p>
          <a:p>
            <a:r>
              <a:rPr lang="en-US" sz="1400" dirty="0"/>
              <a:t>#include &lt;</a:t>
            </a:r>
            <a:r>
              <a:rPr lang="en-US" sz="1400" dirty="0" err="1"/>
              <a:t>stdio.h</a:t>
            </a:r>
            <a:r>
              <a:rPr lang="en-US" sz="1400" dirty="0"/>
              <a:t>&gt;</a:t>
            </a:r>
          </a:p>
          <a:p>
            <a:r>
              <a:rPr lang="en-US" sz="1400" dirty="0"/>
              <a:t>#include &lt;</a:t>
            </a:r>
            <a:r>
              <a:rPr lang="en-US" sz="1400" dirty="0" err="1"/>
              <a:t>stdlib.h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#define NUM_THREADS 4</a:t>
            </a:r>
          </a:p>
          <a:p>
            <a:r>
              <a:rPr lang="en-US" sz="1400" dirty="0"/>
              <a:t>#define ITERATIONS 1000000</a:t>
            </a:r>
          </a:p>
          <a:p>
            <a:r>
              <a:rPr lang="en-US" sz="1400" dirty="0"/>
              <a:t>#define CACHE_LINE_SIZE 64 // Assuming 64-byte cache line size</a:t>
            </a:r>
          </a:p>
          <a:p>
            <a:endParaRPr lang="en-US" sz="1400" dirty="0"/>
          </a:p>
          <a:p>
            <a:r>
              <a:rPr lang="en-US" sz="1400" dirty="0"/>
              <a:t>// Struct to ensure each element is on a separate cache line</a:t>
            </a:r>
          </a:p>
          <a:p>
            <a:r>
              <a:rPr lang="en-US" sz="1400" dirty="0"/>
              <a:t>typedef struct {</a:t>
            </a:r>
          </a:p>
          <a:p>
            <a:r>
              <a:rPr lang="en-US" sz="1400" dirty="0"/>
              <a:t>    long counter;</a:t>
            </a:r>
          </a:p>
          <a:p>
            <a:r>
              <a:rPr lang="en-US" sz="1400" dirty="0"/>
              <a:t>    // char padding[CACHE_LINE_SIZE - </a:t>
            </a:r>
            <a:r>
              <a:rPr lang="en-US" sz="1400" dirty="0" err="1"/>
              <a:t>sizeof</a:t>
            </a:r>
            <a:r>
              <a:rPr lang="en-US" sz="1400" dirty="0"/>
              <a:t>(long)]; </a:t>
            </a:r>
          </a:p>
          <a:p>
            <a:r>
              <a:rPr lang="en-US" sz="1400" dirty="0"/>
              <a:t>} </a:t>
            </a:r>
            <a:r>
              <a:rPr lang="en-US" sz="1400" dirty="0" err="1"/>
              <a:t>PaddedCounter</a:t>
            </a:r>
            <a:r>
              <a:rPr lang="en-US" sz="1400" dirty="0"/>
              <a:t>;</a:t>
            </a:r>
          </a:p>
          <a:p>
            <a:endParaRPr lang="en-US" sz="1400" dirty="0"/>
          </a:p>
          <a:p>
            <a:r>
              <a:rPr lang="en-US" sz="1400" dirty="0" err="1"/>
              <a:t>PaddedCounter</a:t>
            </a:r>
            <a:r>
              <a:rPr lang="en-US" sz="1400" dirty="0"/>
              <a:t> counters[NUM_THREADS];</a:t>
            </a:r>
          </a:p>
          <a:p>
            <a:endParaRPr lang="en-US" sz="1400" dirty="0"/>
          </a:p>
          <a:p>
            <a:r>
              <a:rPr lang="en-US" sz="1400" dirty="0"/>
              <a:t>void *</a:t>
            </a:r>
            <a:r>
              <a:rPr lang="en-US" sz="1400" dirty="0" err="1"/>
              <a:t>increment_counter</a:t>
            </a:r>
            <a:r>
              <a:rPr lang="en-US" sz="1400" dirty="0"/>
              <a:t>(void *</a:t>
            </a:r>
            <a:r>
              <a:rPr lang="en-US" sz="1400" dirty="0" err="1"/>
              <a:t>threadid</a:t>
            </a:r>
            <a:r>
              <a:rPr lang="en-US" sz="1400" dirty="0"/>
              <a:t>) {</a:t>
            </a:r>
          </a:p>
          <a:p>
            <a:r>
              <a:rPr lang="en-US" sz="1400" dirty="0"/>
              <a:t>    long </a:t>
            </a:r>
            <a:r>
              <a:rPr lang="en-US" sz="1400" dirty="0" err="1"/>
              <a:t>tid</a:t>
            </a:r>
            <a:r>
              <a:rPr lang="en-US" sz="1400" dirty="0"/>
              <a:t> = (long)</a:t>
            </a:r>
            <a:r>
              <a:rPr lang="en-US" sz="1400" dirty="0" err="1"/>
              <a:t>threadid</a:t>
            </a:r>
            <a:r>
              <a:rPr lang="en-US" sz="1400" dirty="0"/>
              <a:t>;</a:t>
            </a:r>
          </a:p>
          <a:p>
            <a:r>
              <a:rPr lang="en-US" sz="1400" dirty="0"/>
              <a:t>    for (int </a:t>
            </a:r>
            <a:r>
              <a:rPr lang="en-US" sz="1400" dirty="0" err="1"/>
              <a:t>i</a:t>
            </a:r>
            <a:r>
              <a:rPr lang="en-US" sz="1400" dirty="0"/>
              <a:t> = 0; </a:t>
            </a:r>
            <a:r>
              <a:rPr lang="en-US" sz="1400" dirty="0" err="1"/>
              <a:t>i</a:t>
            </a:r>
            <a:r>
              <a:rPr lang="en-US" sz="1400" dirty="0"/>
              <a:t> &lt; ITERATIONS; </a:t>
            </a:r>
            <a:r>
              <a:rPr lang="en-US" sz="1400" dirty="0" err="1"/>
              <a:t>i</a:t>
            </a:r>
            <a:r>
              <a:rPr lang="en-US" sz="1400" dirty="0"/>
              <a:t>++) {</a:t>
            </a:r>
          </a:p>
          <a:p>
            <a:r>
              <a:rPr lang="en-US" sz="1400" dirty="0"/>
              <a:t>        counters[</a:t>
            </a:r>
            <a:r>
              <a:rPr lang="en-US" sz="1400" dirty="0" err="1"/>
              <a:t>tid</a:t>
            </a:r>
            <a:r>
              <a:rPr lang="en-US" sz="1400" dirty="0"/>
              <a:t>].counter++;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pthread_exit</a:t>
            </a:r>
            <a:r>
              <a:rPr lang="en-US" sz="1400" dirty="0"/>
              <a:t>(NULL);</a:t>
            </a:r>
          </a:p>
          <a:p>
            <a:r>
              <a:rPr lang="en-US" sz="1400" dirty="0"/>
              <a:t>}</a:t>
            </a:r>
          </a:p>
          <a:p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130B9C-9826-632F-F358-00DB8F6A9141}"/>
              </a:ext>
            </a:extLst>
          </p:cNvPr>
          <p:cNvSpPr txBox="1"/>
          <p:nvPr/>
        </p:nvSpPr>
        <p:spPr>
          <a:xfrm>
            <a:off x="6429375" y="1209675"/>
            <a:ext cx="5520550" cy="50475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int main() {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pthread_t</a:t>
            </a:r>
            <a:r>
              <a:rPr lang="en-US" sz="1400" dirty="0"/>
              <a:t> threads[NUM_THREADS];</a:t>
            </a:r>
          </a:p>
          <a:p>
            <a:r>
              <a:rPr lang="en-US" sz="1400" dirty="0"/>
              <a:t>    int </a:t>
            </a:r>
            <a:r>
              <a:rPr lang="en-US" sz="1400" dirty="0" err="1"/>
              <a:t>rc</a:t>
            </a:r>
            <a:r>
              <a:rPr lang="en-US" sz="1400" dirty="0"/>
              <a:t>;</a:t>
            </a:r>
          </a:p>
          <a:p>
            <a:r>
              <a:rPr lang="en-US" sz="1400" dirty="0"/>
              <a:t>    long t;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rc</a:t>
            </a:r>
            <a:r>
              <a:rPr lang="en-US" sz="1400" dirty="0"/>
              <a:t> = </a:t>
            </a:r>
            <a:r>
              <a:rPr lang="en-US" sz="1400" dirty="0" err="1"/>
              <a:t>pthread_create</a:t>
            </a:r>
            <a:r>
              <a:rPr lang="en-US" sz="1400" dirty="0"/>
              <a:t>(&amp;threads[t], NULL, </a:t>
            </a:r>
            <a:r>
              <a:rPr lang="en-US" sz="1400" dirty="0" err="1"/>
              <a:t>increment_counter</a:t>
            </a:r>
            <a:r>
              <a:rPr lang="en-US" sz="1400" dirty="0"/>
              <a:t>, (void *)t);</a:t>
            </a:r>
          </a:p>
          <a:p>
            <a:r>
              <a:rPr lang="en-US" sz="1400" dirty="0"/>
              <a:t>        if (</a:t>
            </a:r>
            <a:r>
              <a:rPr lang="en-US" sz="1400" dirty="0" err="1"/>
              <a:t>rc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printf</a:t>
            </a:r>
            <a:r>
              <a:rPr lang="en-US" sz="1400" dirty="0"/>
              <a:t>("ERROR; return code from </a:t>
            </a:r>
            <a:r>
              <a:rPr lang="en-US" sz="1400" dirty="0" err="1"/>
              <a:t>pthread_create</a:t>
            </a:r>
            <a:r>
              <a:rPr lang="en-US" sz="1400" dirty="0"/>
              <a:t>() is %d\n", </a:t>
            </a:r>
            <a:r>
              <a:rPr lang="en-US" sz="1400" dirty="0" err="1"/>
              <a:t>rc</a:t>
            </a:r>
            <a:r>
              <a:rPr lang="en-US" sz="1400" dirty="0"/>
              <a:t>);</a:t>
            </a:r>
          </a:p>
          <a:p>
            <a:r>
              <a:rPr lang="en-US" sz="1400" dirty="0"/>
              <a:t>            exit(-1);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}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pthread_join</a:t>
            </a:r>
            <a:r>
              <a:rPr lang="en-US" sz="1400" dirty="0"/>
              <a:t>(threads[t], NULL);</a:t>
            </a:r>
          </a:p>
          <a:p>
            <a:r>
              <a:rPr lang="en-US" sz="1400" dirty="0"/>
              <a:t>    }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printf</a:t>
            </a:r>
            <a:r>
              <a:rPr lang="en-US" sz="1400" dirty="0"/>
              <a:t>("Counter %</a:t>
            </a:r>
            <a:r>
              <a:rPr lang="en-US" sz="1400" dirty="0" err="1"/>
              <a:t>ld</a:t>
            </a:r>
            <a:r>
              <a:rPr lang="en-US" sz="1400" dirty="0"/>
              <a:t> = %</a:t>
            </a:r>
            <a:r>
              <a:rPr lang="en-US" sz="1400" dirty="0" err="1"/>
              <a:t>ld</a:t>
            </a:r>
            <a:r>
              <a:rPr lang="en-US" sz="1400" dirty="0"/>
              <a:t>\n", t, counters[t].counter);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return 0;</a:t>
            </a:r>
          </a:p>
          <a:p>
            <a:r>
              <a:rPr lang="en-US" sz="1400" dirty="0"/>
              <a:t>}</a:t>
            </a:r>
          </a:p>
          <a:p>
            <a:endParaRPr lang="en-US" sz="1400" dirty="0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90E654E9-16A4-B02D-CA2C-EF0D3460C7E4}"/>
              </a:ext>
            </a:extLst>
          </p:cNvPr>
          <p:cNvSpPr/>
          <p:nvPr/>
        </p:nvSpPr>
        <p:spPr>
          <a:xfrm>
            <a:off x="3866357" y="4948237"/>
            <a:ext cx="2228850" cy="1781175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would this do?  What is the tradeoff?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A1802C-7054-48AB-EB43-09C14306FC4F}"/>
              </a:ext>
            </a:extLst>
          </p:cNvPr>
          <p:cNvCxnSpPr/>
          <p:nvPr/>
        </p:nvCxnSpPr>
        <p:spPr>
          <a:xfrm flipH="1" flipV="1">
            <a:off x="4333875" y="3841164"/>
            <a:ext cx="171450" cy="1026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9078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False Cache Sharing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844BD1-EDFB-C484-60E8-01120C634C57}"/>
              </a:ext>
            </a:extLst>
          </p:cNvPr>
          <p:cNvSpPr txBox="1"/>
          <p:nvPr/>
        </p:nvSpPr>
        <p:spPr>
          <a:xfrm>
            <a:off x="714375" y="1209675"/>
            <a:ext cx="3172087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#include &lt;</a:t>
            </a:r>
            <a:r>
              <a:rPr lang="en-US" sz="1400" dirty="0" err="1"/>
              <a:t>pthread.h</a:t>
            </a:r>
            <a:r>
              <a:rPr lang="en-US" sz="1400" dirty="0"/>
              <a:t>&gt;</a:t>
            </a:r>
          </a:p>
          <a:p>
            <a:r>
              <a:rPr lang="en-US" sz="1400" dirty="0"/>
              <a:t>#include &lt;</a:t>
            </a:r>
            <a:r>
              <a:rPr lang="en-US" sz="1400" dirty="0" err="1"/>
              <a:t>stdio.h</a:t>
            </a:r>
            <a:r>
              <a:rPr lang="en-US" sz="1400" dirty="0"/>
              <a:t>&gt;</a:t>
            </a:r>
          </a:p>
          <a:p>
            <a:r>
              <a:rPr lang="en-US" sz="1400" dirty="0"/>
              <a:t>#include &lt;</a:t>
            </a:r>
            <a:r>
              <a:rPr lang="en-US" sz="1400" dirty="0" err="1"/>
              <a:t>stdlib.h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#define NUM_THREADS 4</a:t>
            </a:r>
          </a:p>
          <a:p>
            <a:r>
              <a:rPr lang="en-US" sz="1400" dirty="0"/>
              <a:t>#define ITERATIONS 1000000</a:t>
            </a:r>
          </a:p>
          <a:p>
            <a:endParaRPr lang="en-US" sz="1400" dirty="0"/>
          </a:p>
          <a:p>
            <a:r>
              <a:rPr lang="en-US" sz="1400" dirty="0"/>
              <a:t>long </a:t>
            </a:r>
            <a:r>
              <a:rPr lang="en-US" sz="1400" dirty="0" err="1"/>
              <a:t>local_counters</a:t>
            </a:r>
            <a:r>
              <a:rPr lang="en-US" sz="1400" dirty="0"/>
              <a:t>[NUM_THREADS];</a:t>
            </a:r>
          </a:p>
          <a:p>
            <a:endParaRPr lang="en-US" sz="1400" dirty="0"/>
          </a:p>
          <a:p>
            <a:r>
              <a:rPr lang="en-US" sz="1400" dirty="0"/>
              <a:t>void *</a:t>
            </a:r>
            <a:r>
              <a:rPr lang="en-US" sz="1400" dirty="0" err="1"/>
              <a:t>increment_counter</a:t>
            </a:r>
            <a:r>
              <a:rPr lang="en-US" sz="1400" dirty="0"/>
              <a:t>(void *</a:t>
            </a:r>
            <a:r>
              <a:rPr lang="en-US" sz="1400" dirty="0" err="1"/>
              <a:t>threadid</a:t>
            </a:r>
            <a:r>
              <a:rPr lang="en-US" sz="1400" dirty="0"/>
              <a:t>) {</a:t>
            </a:r>
          </a:p>
          <a:p>
            <a:r>
              <a:rPr lang="en-US" sz="1400" dirty="0"/>
              <a:t>    long </a:t>
            </a:r>
            <a:r>
              <a:rPr lang="en-US" sz="1400" dirty="0" err="1"/>
              <a:t>tid</a:t>
            </a:r>
            <a:r>
              <a:rPr lang="en-US" sz="1400" dirty="0"/>
              <a:t> = (long)</a:t>
            </a:r>
            <a:r>
              <a:rPr lang="en-US" sz="1400" dirty="0" err="1"/>
              <a:t>threadid</a:t>
            </a:r>
            <a:r>
              <a:rPr lang="en-US" sz="1400" dirty="0"/>
              <a:t>;</a:t>
            </a:r>
          </a:p>
          <a:p>
            <a:r>
              <a:rPr lang="en-US" sz="1400" dirty="0"/>
              <a:t>    long </a:t>
            </a:r>
            <a:r>
              <a:rPr lang="en-US" sz="1400" dirty="0" err="1"/>
              <a:t>local_counter</a:t>
            </a:r>
            <a:r>
              <a:rPr lang="en-US" sz="1400" dirty="0"/>
              <a:t> = 0;</a:t>
            </a:r>
          </a:p>
          <a:p>
            <a:r>
              <a:rPr lang="en-US" sz="1400" dirty="0"/>
              <a:t>    for (int </a:t>
            </a:r>
            <a:r>
              <a:rPr lang="en-US" sz="1400" dirty="0" err="1"/>
              <a:t>i</a:t>
            </a:r>
            <a:r>
              <a:rPr lang="en-US" sz="1400" dirty="0"/>
              <a:t> = 0; </a:t>
            </a:r>
            <a:r>
              <a:rPr lang="en-US" sz="1400" dirty="0" err="1"/>
              <a:t>i</a:t>
            </a:r>
            <a:r>
              <a:rPr lang="en-US" sz="1400" dirty="0"/>
              <a:t> &lt; ITERATIONS; </a:t>
            </a:r>
            <a:r>
              <a:rPr lang="en-US" sz="1400" dirty="0" err="1"/>
              <a:t>i</a:t>
            </a:r>
            <a:r>
              <a:rPr lang="en-US" sz="1400" dirty="0"/>
              <a:t>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local_counter</a:t>
            </a:r>
            <a:r>
              <a:rPr lang="en-US" sz="1400" dirty="0"/>
              <a:t>++;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local_counters</a:t>
            </a:r>
            <a:r>
              <a:rPr lang="en-US" sz="1400" dirty="0"/>
              <a:t>[</a:t>
            </a:r>
            <a:r>
              <a:rPr lang="en-US" sz="1400" dirty="0" err="1"/>
              <a:t>tid</a:t>
            </a:r>
            <a:r>
              <a:rPr lang="en-US" sz="1400" dirty="0"/>
              <a:t>] = </a:t>
            </a:r>
            <a:r>
              <a:rPr lang="en-US" sz="1400" dirty="0" err="1"/>
              <a:t>local_counter</a:t>
            </a:r>
            <a:r>
              <a:rPr lang="en-US" sz="1400" dirty="0"/>
              <a:t>;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pthread_exit</a:t>
            </a:r>
            <a:r>
              <a:rPr lang="en-US" sz="1400" dirty="0"/>
              <a:t>(NULL);</a:t>
            </a:r>
          </a:p>
          <a:p>
            <a:r>
              <a:rPr lang="en-US" sz="1400" dirty="0"/>
              <a:t>}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130B9C-9826-632F-F358-00DB8F6A9141}"/>
              </a:ext>
            </a:extLst>
          </p:cNvPr>
          <p:cNvSpPr txBox="1"/>
          <p:nvPr/>
        </p:nvSpPr>
        <p:spPr>
          <a:xfrm>
            <a:off x="6429375" y="1209675"/>
            <a:ext cx="5520550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int main() {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pthread_t</a:t>
            </a:r>
            <a:r>
              <a:rPr lang="en-US" sz="1400" dirty="0"/>
              <a:t> threads[NUM_THREADS];</a:t>
            </a:r>
          </a:p>
          <a:p>
            <a:r>
              <a:rPr lang="en-US" sz="1400" dirty="0"/>
              <a:t>    int </a:t>
            </a:r>
            <a:r>
              <a:rPr lang="en-US" sz="1400" dirty="0" err="1"/>
              <a:t>rc</a:t>
            </a:r>
            <a:r>
              <a:rPr lang="en-US" sz="1400" dirty="0"/>
              <a:t>;</a:t>
            </a:r>
          </a:p>
          <a:p>
            <a:r>
              <a:rPr lang="en-US" sz="1400" dirty="0"/>
              <a:t>    long t;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rc</a:t>
            </a:r>
            <a:r>
              <a:rPr lang="en-US" sz="1400" dirty="0"/>
              <a:t> = </a:t>
            </a:r>
            <a:r>
              <a:rPr lang="en-US" sz="1400" dirty="0" err="1"/>
              <a:t>pthread_create</a:t>
            </a:r>
            <a:r>
              <a:rPr lang="en-US" sz="1400" dirty="0"/>
              <a:t>(&amp;threads[t], NULL, </a:t>
            </a:r>
            <a:r>
              <a:rPr lang="en-US" sz="1400" dirty="0" err="1"/>
              <a:t>increment_counter</a:t>
            </a:r>
            <a:r>
              <a:rPr lang="en-US" sz="1400" dirty="0"/>
              <a:t>, (void *)t);</a:t>
            </a:r>
          </a:p>
          <a:p>
            <a:r>
              <a:rPr lang="en-US" sz="1400" dirty="0"/>
              <a:t>        if (</a:t>
            </a:r>
            <a:r>
              <a:rPr lang="en-US" sz="1400" dirty="0" err="1"/>
              <a:t>rc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printf</a:t>
            </a:r>
            <a:r>
              <a:rPr lang="en-US" sz="1400" dirty="0"/>
              <a:t>("ERROR; return code from </a:t>
            </a:r>
            <a:r>
              <a:rPr lang="en-US" sz="1400" dirty="0" err="1"/>
              <a:t>pthread_create</a:t>
            </a:r>
            <a:r>
              <a:rPr lang="en-US" sz="1400" dirty="0"/>
              <a:t>() is %d\n", </a:t>
            </a:r>
            <a:r>
              <a:rPr lang="en-US" sz="1400" dirty="0" err="1"/>
              <a:t>rc</a:t>
            </a:r>
            <a:r>
              <a:rPr lang="en-US" sz="1400" dirty="0"/>
              <a:t>);</a:t>
            </a:r>
          </a:p>
          <a:p>
            <a:r>
              <a:rPr lang="en-US" sz="1400" dirty="0"/>
              <a:t>            exit(-1);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}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pthread_join</a:t>
            </a:r>
            <a:r>
              <a:rPr lang="en-US" sz="1400" dirty="0"/>
              <a:t>(threads[t], NULL);</a:t>
            </a:r>
          </a:p>
          <a:p>
            <a:r>
              <a:rPr lang="en-US" sz="1400" dirty="0"/>
              <a:t>    }</a:t>
            </a:r>
          </a:p>
          <a:p>
            <a:endParaRPr lang="en-US" sz="1400" dirty="0"/>
          </a:p>
          <a:p>
            <a:r>
              <a:rPr lang="en-US" sz="1400" dirty="0"/>
              <a:t>    for (t = 0; t &lt; NUM_THREADS; t++)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printf</a:t>
            </a:r>
            <a:r>
              <a:rPr lang="en-US" sz="1400" dirty="0"/>
              <a:t>("Final counter %</a:t>
            </a:r>
            <a:r>
              <a:rPr lang="en-US" sz="1400" dirty="0" err="1"/>
              <a:t>ld</a:t>
            </a:r>
            <a:r>
              <a:rPr lang="en-US" sz="1400" dirty="0"/>
              <a:t> = %</a:t>
            </a:r>
            <a:r>
              <a:rPr lang="en-US" sz="1400" dirty="0" err="1"/>
              <a:t>ld</a:t>
            </a:r>
            <a:r>
              <a:rPr lang="en-US" sz="1400" dirty="0"/>
              <a:t>\n", t, </a:t>
            </a:r>
            <a:r>
              <a:rPr lang="en-US" sz="1400" dirty="0" err="1"/>
              <a:t>local_counters</a:t>
            </a:r>
            <a:r>
              <a:rPr lang="en-US" sz="1400" dirty="0"/>
              <a:t>[t]);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return 0;</a:t>
            </a:r>
          </a:p>
          <a:p>
            <a:r>
              <a:rPr lang="en-US" sz="1400" dirty="0"/>
              <a:t>}</a:t>
            </a: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A2349B83-1B37-55A4-8DA2-18D79BAA50C4}"/>
              </a:ext>
            </a:extLst>
          </p:cNvPr>
          <p:cNvSpPr/>
          <p:nvPr/>
        </p:nvSpPr>
        <p:spPr>
          <a:xfrm>
            <a:off x="3409157" y="4910792"/>
            <a:ext cx="2228850" cy="1781175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has changed?</a:t>
            </a:r>
          </a:p>
        </p:txBody>
      </p:sp>
    </p:spTree>
    <p:extLst>
      <p:ext uri="{BB962C8B-B14F-4D97-AF65-F5344CB8AC3E}">
        <p14:creationId xmlns:p14="http://schemas.microsoft.com/office/powerpoint/2010/main" val="33843452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981201" y="128588"/>
            <a:ext cx="8228013" cy="14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en-US" sz="4400" dirty="0">
                <a:solidFill>
                  <a:srgbClr val="000000"/>
                </a:solidFill>
                <a:latin typeface="Calibri" panose="020F0502020204030204" pitchFamily="34" charset="0"/>
              </a:rPr>
              <a:t>False Cache Sharing</a:t>
            </a: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C22C4F5B-CF3D-49CE-6D66-EF565032A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1" y="1143001"/>
            <a:ext cx="8228013" cy="566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2900" indent="-341313"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1pPr>
            <a:lvl2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2pPr>
            <a:lvl3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3pPr>
            <a:lvl4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4pPr>
            <a:lvl5pPr eaLnBrk="0" hangingPunct="0"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DejaVu Sans" charset="0"/>
              </a:defRPr>
            </a:lvl9pPr>
          </a:lstStyle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If you don’t have to share data across threads, don’t.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If you need a shared variable to remain coherent across all cores on update, mark the variable as </a:t>
            </a:r>
            <a:r>
              <a:rPr lang="en-US" altLang="en-US" sz="2200" i="1" dirty="0">
                <a:solidFill>
                  <a:srgbClr val="000000"/>
                </a:solidFill>
                <a:latin typeface="Calibri" panose="020F0502020204030204" pitchFamily="34" charset="0"/>
              </a:rPr>
              <a:t>volatile</a:t>
            </a: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.  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Limit updates to shared variables – use local variables if you can, and update the shared variable less frequently.</a:t>
            </a:r>
          </a:p>
          <a:p>
            <a:pPr marL="344487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Be aware that updating a shared variable may invalidate the entire cache block – including data near that variable in memory.</a:t>
            </a:r>
          </a:p>
          <a:p>
            <a:pPr marL="458787" lvl="1" indent="-342900" eaLnBrk="1" hangingPunct="1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rgbClr val="000000"/>
                </a:solidFill>
                <a:latin typeface="Calibri" panose="020F0502020204030204" pitchFamily="34" charset="0"/>
              </a:rPr>
              <a:t>Unfortunately, nearby variables are likely to be updated and accessed together, so there is a high likelihood of these being used in the same code blocks.</a:t>
            </a:r>
          </a:p>
        </p:txBody>
      </p:sp>
    </p:spTree>
    <p:extLst>
      <p:ext uri="{BB962C8B-B14F-4D97-AF65-F5344CB8AC3E}">
        <p14:creationId xmlns:p14="http://schemas.microsoft.com/office/powerpoint/2010/main" val="13427699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1">
            <a:extLst>
              <a:ext uri="{FF2B5EF4-FFF2-40B4-BE49-F238E27FC236}">
                <a16:creationId xmlns:a16="http://schemas.microsoft.com/office/drawing/2014/main" id="{FBBE41AC-0D08-5143-7424-C6D02715D7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Concurrency</a:t>
            </a:r>
          </a:p>
        </p:txBody>
      </p:sp>
      <p:sp>
        <p:nvSpPr>
          <p:cNvPr id="58371" name="Rectangle 2">
            <a:extLst>
              <a:ext uri="{FF2B5EF4-FFF2-40B4-BE49-F238E27FC236}">
                <a16:creationId xmlns:a16="http://schemas.microsoft.com/office/drawing/2014/main" id="{3C5A6DA3-5AF9-497A-F1F2-11E17396F6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 does it mean to run two threads “concurrently”?</a:t>
            </a:r>
          </a:p>
        </p:txBody>
      </p:sp>
      <p:pic>
        <p:nvPicPr>
          <p:cNvPr id="57348" name="Picture 3">
            <a:extLst>
              <a:ext uri="{FF2B5EF4-FFF2-40B4-BE49-F238E27FC236}">
                <a16:creationId xmlns:a16="http://schemas.microsoft.com/office/drawing/2014/main" id="{6693C7E3-8EE8-40AE-973F-8FBB367F66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797" y="2872399"/>
            <a:ext cx="3250406" cy="3250406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5" name="Rectangle 6">
            <a:extLst>
              <a:ext uri="{FF2B5EF4-FFF2-40B4-BE49-F238E27FC236}">
                <a16:creationId xmlns:a16="http://schemas.microsoft.com/office/drawing/2014/main" id="{84CECE7F-A4F4-9DC9-9847-3EF96FDB24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896B1BB-D36F-4A50-9637-80C965B0AA6A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1">
            <a:extLst>
              <a:ext uri="{FF2B5EF4-FFF2-40B4-BE49-F238E27FC236}">
                <a16:creationId xmlns:a16="http://schemas.microsoft.com/office/drawing/2014/main" id="{BA6F7F2D-5DEC-82D1-EDBE-423A6D894D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Concurrency</a:t>
            </a:r>
          </a:p>
        </p:txBody>
      </p:sp>
      <p:sp>
        <p:nvSpPr>
          <p:cNvPr id="59395" name="Rectangle 2">
            <a:extLst>
              <a:ext uri="{FF2B5EF4-FFF2-40B4-BE49-F238E27FC236}">
                <a16:creationId xmlns:a16="http://schemas.microsoft.com/office/drawing/2014/main" id="{871B7DBA-68A9-2EB7-FED0-1CE38A966C3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 does it mean to run two threads “concurrently”?</a:t>
            </a:r>
          </a:p>
          <a:p>
            <a:pPr marL="498929" lvl="1"/>
            <a:r>
              <a:rPr lang="en-US" altLang="en-US"/>
              <a:t>Scheduler is free to run threads in any order</a:t>
            </a:r>
          </a:p>
          <a:p>
            <a:pPr marL="498929" lvl="1"/>
            <a:r>
              <a:rPr lang="en-US" altLang="en-US"/>
              <a:t>Dispatcher can choose to run threads to completion or in time slices in various chunks</a:t>
            </a:r>
          </a:p>
          <a:p>
            <a:pPr eaLnBrk="1" hangingPunct="1"/>
            <a:r>
              <a:rPr lang="en-US" altLang="en-US"/>
              <a:t>Correct threading means that programs work under all possibilities</a:t>
            </a:r>
          </a:p>
        </p:txBody>
      </p:sp>
      <p:sp>
        <p:nvSpPr>
          <p:cNvPr id="59398" name="Rectangle 6">
            <a:extLst>
              <a:ext uri="{FF2B5EF4-FFF2-40B4-BE49-F238E27FC236}">
                <a16:creationId xmlns:a16="http://schemas.microsoft.com/office/drawing/2014/main" id="{29AA3C35-5CAD-756B-B1B4-428ED374CC5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8531AC9-A44F-4B9B-AC2F-DF6B0D9BB33E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1">
            <a:extLst>
              <a:ext uri="{FF2B5EF4-FFF2-40B4-BE49-F238E27FC236}">
                <a16:creationId xmlns:a16="http://schemas.microsoft.com/office/drawing/2014/main" id="{EBECD7FA-67E6-69E3-02EE-F4BD9AB077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69834" y="437833"/>
            <a:ext cx="7773293" cy="1143000"/>
          </a:xfrm>
        </p:spPr>
        <p:txBody>
          <a:bodyPr/>
          <a:lstStyle/>
          <a:p>
            <a:pPr eaLnBrk="1" hangingPunct="1"/>
            <a:r>
              <a:rPr lang="en-US" altLang="en-US"/>
              <a:t>Correctness</a:t>
            </a:r>
          </a:p>
        </p:txBody>
      </p:sp>
      <p:sp>
        <p:nvSpPr>
          <p:cNvPr id="60419" name="Rectangle 2">
            <a:extLst>
              <a:ext uri="{FF2B5EF4-FFF2-40B4-BE49-F238E27FC236}">
                <a16:creationId xmlns:a16="http://schemas.microsoft.com/office/drawing/2014/main" id="{419FEE51-BED6-C0DD-03F9-B5084FB62B1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69834" y="1466979"/>
            <a:ext cx="7773293" cy="4114354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422"/>
              </a:spcAft>
            </a:pPr>
            <a:r>
              <a:rPr lang="en-US" altLang="en-US" sz="2250" dirty="0"/>
              <a:t>Independent Threads</a:t>
            </a:r>
          </a:p>
          <a:p>
            <a:pPr marL="498929" lvl="1">
              <a:spcBef>
                <a:spcPts val="352"/>
              </a:spcBef>
              <a:spcAft>
                <a:spcPts val="422"/>
              </a:spcAft>
            </a:pPr>
            <a:r>
              <a:rPr lang="en-US" altLang="en-US" sz="1969" dirty="0"/>
              <a:t>No state shared with other threads</a:t>
            </a:r>
          </a:p>
          <a:p>
            <a:pPr marL="498929" lvl="1">
              <a:spcBef>
                <a:spcPts val="352"/>
              </a:spcBef>
              <a:spcAft>
                <a:spcPts val="422"/>
              </a:spcAft>
            </a:pPr>
            <a:r>
              <a:rPr lang="en-US" altLang="en-US" sz="1969" dirty="0"/>
              <a:t>Deterministic =&gt; Input state determines results</a:t>
            </a:r>
          </a:p>
          <a:p>
            <a:pPr marL="498929" lvl="1">
              <a:spcBef>
                <a:spcPts val="352"/>
              </a:spcBef>
              <a:spcAft>
                <a:spcPts val="422"/>
              </a:spcAft>
            </a:pPr>
            <a:r>
              <a:rPr lang="en-US" altLang="en-US" sz="1969" dirty="0"/>
              <a:t>Reproducible =&gt; Can recreate starting conditions</a:t>
            </a:r>
          </a:p>
          <a:p>
            <a:pPr marL="498929" lvl="1">
              <a:spcBef>
                <a:spcPts val="352"/>
              </a:spcBef>
              <a:spcAft>
                <a:spcPts val="422"/>
              </a:spcAft>
            </a:pPr>
            <a:r>
              <a:rPr lang="en-US" altLang="en-US" sz="1969" dirty="0"/>
              <a:t>Scheduling order doesn’t matter</a:t>
            </a:r>
          </a:p>
          <a:p>
            <a:pPr>
              <a:spcBef>
                <a:spcPts val="352"/>
              </a:spcBef>
              <a:spcAft>
                <a:spcPts val="422"/>
              </a:spcAft>
            </a:pPr>
            <a:r>
              <a:rPr lang="en-US" altLang="en-US" sz="2250" dirty="0"/>
              <a:t>Cooperating Threads</a:t>
            </a:r>
          </a:p>
          <a:p>
            <a:pPr marL="498929" lvl="1">
              <a:spcBef>
                <a:spcPts val="352"/>
              </a:spcBef>
              <a:spcAft>
                <a:spcPts val="422"/>
              </a:spcAft>
            </a:pPr>
            <a:r>
              <a:rPr lang="en-US" altLang="en-US" sz="1969" dirty="0"/>
              <a:t>Shared State between threads</a:t>
            </a:r>
          </a:p>
          <a:p>
            <a:pPr marL="498929" lvl="1">
              <a:spcBef>
                <a:spcPts val="352"/>
              </a:spcBef>
              <a:spcAft>
                <a:spcPts val="422"/>
              </a:spcAft>
            </a:pPr>
            <a:r>
              <a:rPr lang="en-US" altLang="en-US" sz="1969" dirty="0"/>
              <a:t>Non-deterministic</a:t>
            </a:r>
          </a:p>
          <a:p>
            <a:pPr marL="498929" lvl="1">
              <a:spcBef>
                <a:spcPts val="352"/>
              </a:spcBef>
              <a:spcAft>
                <a:spcPts val="422"/>
              </a:spcAft>
            </a:pPr>
            <a:r>
              <a:rPr lang="en-US" altLang="en-US" sz="1969" dirty="0"/>
              <a:t>Non-reproducible</a:t>
            </a:r>
          </a:p>
          <a:p>
            <a:pPr>
              <a:spcBef>
                <a:spcPts val="352"/>
              </a:spcBef>
              <a:spcAft>
                <a:spcPts val="422"/>
              </a:spcAft>
            </a:pPr>
            <a:r>
              <a:rPr lang="en-US" altLang="en-US" sz="2250" dirty="0"/>
              <a:t>Non-deterministic and Non-reproducible means bugs can be intermittent</a:t>
            </a:r>
          </a:p>
        </p:txBody>
      </p:sp>
      <p:sp>
        <p:nvSpPr>
          <p:cNvPr id="60422" name="Rectangle 6">
            <a:extLst>
              <a:ext uri="{FF2B5EF4-FFF2-40B4-BE49-F238E27FC236}">
                <a16:creationId xmlns:a16="http://schemas.microsoft.com/office/drawing/2014/main" id="{7A273743-7E7A-5D4E-317C-74EF768834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E0EE30E-41D7-4811-959B-35F67B3851AE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1">
            <a:extLst>
              <a:ext uri="{FF2B5EF4-FFF2-40B4-BE49-F238E27FC236}">
                <a16:creationId xmlns:a16="http://schemas.microsoft.com/office/drawing/2014/main" id="{7841A5E7-8DFB-867A-87E7-664359185A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500"/>
              <a:t>Why allow cooperating threads?</a:t>
            </a:r>
          </a:p>
        </p:txBody>
      </p:sp>
      <p:pic>
        <p:nvPicPr>
          <p:cNvPr id="60419" name="Picture 2">
            <a:extLst>
              <a:ext uri="{FF2B5EF4-FFF2-40B4-BE49-F238E27FC236}">
                <a16:creationId xmlns:a16="http://schemas.microsoft.com/office/drawing/2014/main" id="{406CC2DC-694C-478A-B5DE-FD3F4BBD4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797" y="2321719"/>
            <a:ext cx="3250406" cy="3250406"/>
          </a:xfrm>
          <a:prstGeom prst="rect">
            <a:avLst/>
          </a:prstGeom>
          <a:noFill/>
          <a:ln>
            <a:noFill/>
          </a:ln>
          <a:effectLst>
            <a:outerShdw blurRad="635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6" name="Rectangle 6">
            <a:extLst>
              <a:ext uri="{FF2B5EF4-FFF2-40B4-BE49-F238E27FC236}">
                <a16:creationId xmlns:a16="http://schemas.microsoft.com/office/drawing/2014/main" id="{CE9BC16D-38FE-EFDD-BBD1-D34EEA372FD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DD0A1B3-4370-45B1-ABFA-0AC8BD156C20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1">
            <a:extLst>
              <a:ext uri="{FF2B5EF4-FFF2-40B4-BE49-F238E27FC236}">
                <a16:creationId xmlns:a16="http://schemas.microsoft.com/office/drawing/2014/main" id="{D5315B2B-A5C1-ED26-D3F2-7BEC8533DC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500"/>
              <a:t>Why allow cooperating threads?</a:t>
            </a:r>
          </a:p>
        </p:txBody>
      </p:sp>
      <p:sp>
        <p:nvSpPr>
          <p:cNvPr id="62467" name="Rectangle 2">
            <a:extLst>
              <a:ext uri="{FF2B5EF4-FFF2-40B4-BE49-F238E27FC236}">
                <a16:creationId xmlns:a16="http://schemas.microsoft.com/office/drawing/2014/main" id="{1BB68BFB-2DE3-1A52-C84D-8E597C30C4B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22234" y="2023864"/>
            <a:ext cx="7773293" cy="4114354"/>
          </a:xfrm>
        </p:spPr>
        <p:txBody>
          <a:bodyPr>
            <a:normAutofit fontScale="85000" lnSpcReduction="20000"/>
          </a:bodyPr>
          <a:lstStyle/>
          <a:p>
            <a:pPr eaLnBrk="1" hangingPunct="1"/>
            <a:r>
              <a:rPr lang="en-US" altLang="en-US" dirty="0"/>
              <a:t>Shared resource</a:t>
            </a:r>
          </a:p>
          <a:p>
            <a:pPr marL="498929" lvl="1">
              <a:spcBef>
                <a:spcPts val="2461"/>
              </a:spcBef>
            </a:pPr>
            <a:r>
              <a:rPr lang="en-US" altLang="en-US" dirty="0"/>
              <a:t>One computer, many users</a:t>
            </a:r>
          </a:p>
          <a:p>
            <a:pPr>
              <a:spcBef>
                <a:spcPts val="2461"/>
              </a:spcBef>
            </a:pPr>
            <a:r>
              <a:rPr lang="en-US" altLang="en-US" dirty="0"/>
              <a:t>Speedup</a:t>
            </a:r>
          </a:p>
          <a:p>
            <a:pPr marL="498929" lvl="1">
              <a:spcBef>
                <a:spcPts val="2461"/>
              </a:spcBef>
            </a:pPr>
            <a:r>
              <a:rPr lang="en-US" altLang="en-US" dirty="0"/>
              <a:t>Overlap I/O and computation</a:t>
            </a:r>
          </a:p>
          <a:p>
            <a:pPr marL="498929" lvl="1">
              <a:spcBef>
                <a:spcPts val="2461"/>
              </a:spcBef>
            </a:pPr>
            <a:r>
              <a:rPr lang="en-US" altLang="en-US" dirty="0"/>
              <a:t>Multiprocessor</a:t>
            </a:r>
          </a:p>
          <a:p>
            <a:pPr>
              <a:spcBef>
                <a:spcPts val="2461"/>
              </a:spcBef>
            </a:pPr>
            <a:r>
              <a:rPr lang="en-US" altLang="en-US" dirty="0"/>
              <a:t>Modularity</a:t>
            </a:r>
          </a:p>
          <a:p>
            <a:pPr marL="498929" lvl="1">
              <a:spcBef>
                <a:spcPts val="2461"/>
              </a:spcBef>
            </a:pPr>
            <a:r>
              <a:rPr lang="en-US" altLang="en-US" dirty="0"/>
              <a:t>Divide and Conquer</a:t>
            </a:r>
          </a:p>
          <a:p>
            <a:pPr marL="498929" lvl="1">
              <a:spcBef>
                <a:spcPts val="2461"/>
              </a:spcBef>
            </a:pPr>
            <a:r>
              <a:rPr lang="en-US" altLang="en-US" dirty="0"/>
              <a:t>Makes it easier to extend</a:t>
            </a:r>
          </a:p>
        </p:txBody>
      </p:sp>
      <p:sp>
        <p:nvSpPr>
          <p:cNvPr id="62470" name="Rectangle 6">
            <a:extLst>
              <a:ext uri="{FF2B5EF4-FFF2-40B4-BE49-F238E27FC236}">
                <a16:creationId xmlns:a16="http://schemas.microsoft.com/office/drawing/2014/main" id="{555A036D-245D-F058-5902-6C97C45494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969" b="1"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522368" indent="-200911">
              <a:spcBef>
                <a:spcPct val="20000"/>
              </a:spcBef>
              <a:buChar char="–"/>
              <a:defRPr sz="1617" b="1"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803643" indent="-160729">
              <a:spcBef>
                <a:spcPct val="20000"/>
              </a:spcBef>
              <a:buChar char="•"/>
              <a:defRPr sz="1406" b="1"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125101" indent="-160729">
              <a:spcBef>
                <a:spcPct val="20000"/>
              </a:spcBef>
              <a:buChar char="–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46558" indent="-160729">
              <a:spcBef>
                <a:spcPct val="20000"/>
              </a:spcBef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768015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089473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410930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2732387" indent="-160729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6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F5ACD69-ECAA-4BF5-8474-751A58F7EA0C}" type="slidenum">
              <a:rPr lang="en-US" altLang="en-US" sz="1406" b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6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dissolve/>
  </p:transition>
</p:sld>
</file>

<file path=ppt/theme/theme1.xml><?xml version="1.0" encoding="utf-8"?>
<a:theme xmlns:a="http://schemas.openxmlformats.org/drawingml/2006/main" name="Marrakes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Goudy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rakeshVTI" id="{DCD97A9B-DAE4-42FA-B2F9-0A5C34F43D6C}" vid="{A7163F41-974B-4A88-831F-D9DFFFE40C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4432</Words>
  <Application>Microsoft Office PowerPoint</Application>
  <PresentationFormat>Widescreen</PresentationFormat>
  <Paragraphs>702</Paragraphs>
  <Slides>49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Aptos</vt:lpstr>
      <vt:lpstr>Arial</vt:lpstr>
      <vt:lpstr>Calibri</vt:lpstr>
      <vt:lpstr>Courier New</vt:lpstr>
      <vt:lpstr>Goudy Old Style</vt:lpstr>
      <vt:lpstr>StarSymbol</vt:lpstr>
      <vt:lpstr>Times New Roman</vt:lpstr>
      <vt:lpstr>MarrakeshVTI</vt:lpstr>
      <vt:lpstr>Threading and Cache Considerations</vt:lpstr>
      <vt:lpstr>PowerPoint Presentation</vt:lpstr>
      <vt:lpstr>PowerPoint Presentation</vt:lpstr>
      <vt:lpstr>PowerPoint Presentation</vt:lpstr>
      <vt:lpstr>Concurrency</vt:lpstr>
      <vt:lpstr>Concurrency</vt:lpstr>
      <vt:lpstr>Correctness</vt:lpstr>
      <vt:lpstr>Why allow cooperating threads?</vt:lpstr>
      <vt:lpstr>Why allow cooperating threads?</vt:lpstr>
      <vt:lpstr>Thread Cooperation</vt:lpstr>
      <vt:lpstr>Problem </vt:lpstr>
      <vt:lpstr>Problem </vt:lpstr>
      <vt:lpstr>Atomic Operations</vt:lpstr>
      <vt:lpstr>Example: Therac - 25</vt:lpstr>
      <vt:lpstr>Definitions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Mongan, William</dc:creator>
  <cp:lastModifiedBy>Mongan, William</cp:lastModifiedBy>
  <cp:revision>74</cp:revision>
  <dcterms:created xsi:type="dcterms:W3CDTF">2024-01-11T18:12:50Z</dcterms:created>
  <dcterms:modified xsi:type="dcterms:W3CDTF">2024-01-12T20:30:05Z</dcterms:modified>
</cp:coreProperties>
</file>

<file path=docProps/thumbnail.jpeg>
</file>